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5143500"/>
  <p:notesSz cx="6858000" cy="9144000"/>
  <p:embeddedFontLst>
    <p:embeddedFont>
      <p:font typeface="Poppins Bold" charset="1" panose="00000800000000000000"/>
      <p:regular r:id="rId25"/>
    </p:embeddedFont>
    <p:embeddedFont>
      <p:font typeface="Poppins Light Italics" charset="1" panose="00000400000000000000"/>
      <p:regular r:id="rId26"/>
    </p:embeddedFont>
    <p:embeddedFont>
      <p:font typeface="Poppins" charset="1" panose="00000500000000000000"/>
      <p:regular r:id="rId27"/>
    </p:embeddedFont>
    <p:embeddedFont>
      <p:font typeface="Arial" charset="1" panose="020B0502020202020204"/>
      <p:regular r:id="rId28"/>
    </p:embeddedFont>
    <p:embeddedFont>
      <p:font typeface="Poppins Bold Italics" charset="1" panose="00000800000000000000"/>
      <p:regular r:id="rId29"/>
    </p:embeddedFont>
    <p:embeddedFont>
      <p:font typeface="Poppins Italics" charset="1" panose="000005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8.jpe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1.jpe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svg" Type="http://schemas.openxmlformats.org/officeDocument/2006/relationships/image"/><Relationship Id="rId11" Target="../media/image51.png" Type="http://schemas.openxmlformats.org/officeDocument/2006/relationships/image"/><Relationship Id="rId12" Target="../media/image5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4.jpeg" Type="http://schemas.openxmlformats.org/officeDocument/2006/relationships/image"/><Relationship Id="rId5" Target="../media/image45.png" Type="http://schemas.openxmlformats.org/officeDocument/2006/relationships/image"/><Relationship Id="rId6" Target="../media/image46.svg" Type="http://schemas.openxmlformats.org/officeDocument/2006/relationships/image"/><Relationship Id="rId7" Target="../media/image47.png" Type="http://schemas.openxmlformats.org/officeDocument/2006/relationships/image"/><Relationship Id="rId8" Target="../media/image48.svg" Type="http://schemas.openxmlformats.org/officeDocument/2006/relationships/image"/><Relationship Id="rId9" Target="../media/image4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3.jpeg" Type="http://schemas.openxmlformats.org/officeDocument/2006/relationships/image"/><Relationship Id="rId5" Target="../media/image54.png" Type="http://schemas.openxmlformats.org/officeDocument/2006/relationships/image"/><Relationship Id="rId6" Target="../media/image55.svg" Type="http://schemas.openxmlformats.org/officeDocument/2006/relationships/image"/><Relationship Id="rId7" Target="../media/image56.png" Type="http://schemas.openxmlformats.org/officeDocument/2006/relationships/image"/><Relationship Id="rId8" Target="../media/image5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8.jpeg" Type="http://schemas.openxmlformats.org/officeDocument/2006/relationships/image"/><Relationship Id="rId5" Target="../media/image59.png" Type="http://schemas.openxmlformats.org/officeDocument/2006/relationships/image"/><Relationship Id="rId6" Target="../media/image60.svg" Type="http://schemas.openxmlformats.org/officeDocument/2006/relationships/image"/><Relationship Id="rId7" Target="../media/image61.png" Type="http://schemas.openxmlformats.org/officeDocument/2006/relationships/image"/><Relationship Id="rId8" Target="../media/image62.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3.jpeg" Type="http://schemas.openxmlformats.org/officeDocument/2006/relationships/image"/><Relationship Id="rId5" Target="../media/image64.png" Type="http://schemas.openxmlformats.org/officeDocument/2006/relationships/image"/><Relationship Id="rId6" Target="../media/image65.svg" Type="http://schemas.openxmlformats.org/officeDocument/2006/relationships/image"/><Relationship Id="rId7" Target="../media/image66.png" Type="http://schemas.openxmlformats.org/officeDocument/2006/relationships/image"/><Relationship Id="rId8" Target="../media/image6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8.jpeg" Type="http://schemas.openxmlformats.org/officeDocument/2006/relationships/image"/><Relationship Id="rId5" Target="../media/image69.png" Type="http://schemas.openxmlformats.org/officeDocument/2006/relationships/image"/><Relationship Id="rId6" Target="../media/image70.svg" Type="http://schemas.openxmlformats.org/officeDocument/2006/relationships/image"/><Relationship Id="rId7" Target="../media/image71.png" Type="http://schemas.openxmlformats.org/officeDocument/2006/relationships/image"/><Relationship Id="rId8" Target="../media/image7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73.jpeg" Type="http://schemas.openxmlformats.org/officeDocument/2006/relationships/image"/><Relationship Id="rId5" Target="../media/image74.png" Type="http://schemas.openxmlformats.org/officeDocument/2006/relationships/image"/><Relationship Id="rId6" Target="../media/image75.svg" Type="http://schemas.openxmlformats.org/officeDocument/2006/relationships/image"/><Relationship Id="rId7" Target="../media/image76.png" Type="http://schemas.openxmlformats.org/officeDocument/2006/relationships/image"/><Relationship Id="rId8" Target="../media/image77.svg" Type="http://schemas.openxmlformats.org/officeDocument/2006/relationships/image"/><Relationship Id="rId9" Target="../media/image7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0.jpeg" Type="http://schemas.openxmlformats.org/officeDocument/2006/relationships/image"/><Relationship Id="rId5" Target="../media/image81.png" Type="http://schemas.openxmlformats.org/officeDocument/2006/relationships/image"/><Relationship Id="rId6" Target="../media/image8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9.png" Type="http://schemas.openxmlformats.org/officeDocument/2006/relationships/image"/><Relationship Id="rId11" Target="../media/image90.svg" Type="http://schemas.openxmlformats.org/officeDocument/2006/relationships/image"/><Relationship Id="rId12" Target="../media/image91.png" Type="http://schemas.openxmlformats.org/officeDocument/2006/relationships/image"/><Relationship Id="rId13" Target="../media/image92.svg" Type="http://schemas.openxmlformats.org/officeDocument/2006/relationships/image"/><Relationship Id="rId14" Target="../media/image93.jpeg" Type="http://schemas.openxmlformats.org/officeDocument/2006/relationships/image"/><Relationship Id="rId15" Target="../media/image94.jpeg" Type="http://schemas.openxmlformats.org/officeDocument/2006/relationships/image"/><Relationship Id="rId16" Target="../media/image95.png" Type="http://schemas.openxmlformats.org/officeDocument/2006/relationships/image"/><Relationship Id="rId17" Target="../media/image96.svg" Type="http://schemas.openxmlformats.org/officeDocument/2006/relationships/image"/><Relationship Id="rId18" Target="../media/image97.png" Type="http://schemas.openxmlformats.org/officeDocument/2006/relationships/image"/><Relationship Id="rId19" Target="../media/image98.svg" Type="http://schemas.openxmlformats.org/officeDocument/2006/relationships/image"/><Relationship Id="rId2" Target="../media/image1.png" Type="http://schemas.openxmlformats.org/officeDocument/2006/relationships/image"/><Relationship Id="rId20" Target="../media/image99.jpeg" Type="http://schemas.openxmlformats.org/officeDocument/2006/relationships/image"/><Relationship Id="rId21" Target="../media/image100.png" Type="http://schemas.openxmlformats.org/officeDocument/2006/relationships/image"/><Relationship Id="rId22" Target="../media/image101.svg" Type="http://schemas.openxmlformats.org/officeDocument/2006/relationships/image"/><Relationship Id="rId23" Target="../media/image102.png" Type="http://schemas.openxmlformats.org/officeDocument/2006/relationships/image"/><Relationship Id="rId24" Target="../media/image103.svg" Type="http://schemas.openxmlformats.org/officeDocument/2006/relationships/image"/><Relationship Id="rId25" Target="../media/image104.png" Type="http://schemas.openxmlformats.org/officeDocument/2006/relationships/image"/><Relationship Id="rId26" Target="../media/image105.png" Type="http://schemas.openxmlformats.org/officeDocument/2006/relationships/image"/><Relationship Id="rId27" Target="../media/image106.png" Type="http://schemas.openxmlformats.org/officeDocument/2006/relationships/image"/><Relationship Id="rId28" Target="http://compliancygroup.com/" TargetMode="External" Type="http://schemas.openxmlformats.org/officeDocument/2006/relationships/hyperlink"/><Relationship Id="rId29" Target="http://compliancygroup.com/" TargetMode="External" Type="http://schemas.openxmlformats.org/officeDocument/2006/relationships/hyperlink"/><Relationship Id="rId3" Target="../media/image2.svg" Type="http://schemas.openxmlformats.org/officeDocument/2006/relationships/image"/><Relationship Id="rId4" Target="../media/image83.jpeg" Type="http://schemas.openxmlformats.org/officeDocument/2006/relationships/image"/><Relationship Id="rId5" Target="../media/image84.png" Type="http://schemas.openxmlformats.org/officeDocument/2006/relationships/image"/><Relationship Id="rId6" Target="../media/image85.svg" Type="http://schemas.openxmlformats.org/officeDocument/2006/relationships/image"/><Relationship Id="rId7" Target="../media/image86.png" Type="http://schemas.openxmlformats.org/officeDocument/2006/relationships/image"/><Relationship Id="rId8" Target="../media/image87.png" Type="http://schemas.openxmlformats.org/officeDocument/2006/relationships/image"/><Relationship Id="rId9" Target="../media/image8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jpe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jpe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jpe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jpe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jpe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6.jpe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9.jpe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4.jpe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327022" y="1402328"/>
            <a:ext cx="8349101" cy="2092128"/>
          </a:xfrm>
          <a:custGeom>
            <a:avLst/>
            <a:gdLst/>
            <a:ahLst/>
            <a:cxnLst/>
            <a:rect r="r" b="b" t="t" l="l"/>
            <a:pathLst>
              <a:path h="2092128" w="8349101">
                <a:moveTo>
                  <a:pt x="0" y="0"/>
                </a:moveTo>
                <a:lnTo>
                  <a:pt x="8349100" y="0"/>
                </a:lnTo>
                <a:lnTo>
                  <a:pt x="8349100" y="2092128"/>
                </a:lnTo>
                <a:lnTo>
                  <a:pt x="0" y="20921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542496" y="4496724"/>
            <a:ext cx="2237994" cy="377000"/>
          </a:xfrm>
          <a:custGeom>
            <a:avLst/>
            <a:gdLst/>
            <a:ahLst/>
            <a:cxnLst/>
            <a:rect r="r" b="b" t="t" l="l"/>
            <a:pathLst>
              <a:path h="377000" w="2237994">
                <a:moveTo>
                  <a:pt x="0" y="0"/>
                </a:moveTo>
                <a:lnTo>
                  <a:pt x="2237994" y="0"/>
                </a:lnTo>
                <a:lnTo>
                  <a:pt x="2237994" y="376999"/>
                </a:lnTo>
                <a:lnTo>
                  <a:pt x="0" y="37699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542496" y="4496724"/>
            <a:ext cx="2237994" cy="377000"/>
          </a:xfrm>
          <a:custGeom>
            <a:avLst/>
            <a:gdLst/>
            <a:ahLst/>
            <a:cxnLst/>
            <a:rect r="r" b="b" t="t" l="l"/>
            <a:pathLst>
              <a:path h="377000" w="2237994">
                <a:moveTo>
                  <a:pt x="0" y="0"/>
                </a:moveTo>
                <a:lnTo>
                  <a:pt x="2237994" y="0"/>
                </a:lnTo>
                <a:lnTo>
                  <a:pt x="2237994" y="376999"/>
                </a:lnTo>
                <a:lnTo>
                  <a:pt x="0" y="376999"/>
                </a:lnTo>
                <a:lnTo>
                  <a:pt x="0" y="0"/>
                </a:lnTo>
                <a:close/>
              </a:path>
            </a:pathLst>
          </a:custGeom>
          <a:blipFill>
            <a:blip r:embed="rId9"/>
            <a:stretch>
              <a:fillRect l="0" t="0" r="0" b="0"/>
            </a:stretch>
          </a:blipFill>
        </p:spPr>
      </p:sp>
      <p:sp>
        <p:nvSpPr>
          <p:cNvPr name="TextBox 7" id="7"/>
          <p:cNvSpPr txBox="true"/>
          <p:nvPr/>
        </p:nvSpPr>
        <p:spPr>
          <a:xfrm rot="0">
            <a:off x="1824523" y="1704146"/>
            <a:ext cx="5461197" cy="1615088"/>
          </a:xfrm>
          <a:prstGeom prst="rect">
            <a:avLst/>
          </a:prstGeom>
        </p:spPr>
        <p:txBody>
          <a:bodyPr anchor="t" rtlCol="false" tIns="0" lIns="0" bIns="0" rIns="0">
            <a:spAutoFit/>
          </a:bodyPr>
          <a:lstStyle/>
          <a:p>
            <a:pPr algn="ctr">
              <a:lnSpc>
                <a:spcPts val="5759"/>
              </a:lnSpc>
            </a:pPr>
            <a:r>
              <a:rPr lang="en-US" b="true" sz="4800">
                <a:solidFill>
                  <a:srgbClr val="FFFFFF"/>
                </a:solidFill>
                <a:latin typeface="Poppins Bold"/>
                <a:ea typeface="Poppins Bold"/>
                <a:cs typeface="Poppins Bold"/>
                <a:sym typeface="Poppins Bold"/>
              </a:rPr>
              <a:t>Making The Case for Compliance</a:t>
            </a:r>
          </a:p>
          <a:p>
            <a:pPr algn="ctr">
              <a:lnSpc>
                <a:spcPts val="2830"/>
              </a:lnSpc>
            </a:pPr>
            <a:r>
              <a:rPr lang="en-US" sz="1500" i="true">
                <a:solidFill>
                  <a:srgbClr val="FFFFFF"/>
                </a:solidFill>
                <a:latin typeface="Poppins Light Italics"/>
                <a:ea typeface="Poppins Light Italics"/>
                <a:cs typeface="Poppins Light Italics"/>
                <a:sym typeface="Poppins Light Italics"/>
              </a:rPr>
              <a:t>Why you should invest in compliance today.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191395" y="230000"/>
            <a:ext cx="7990599" cy="4683500"/>
          </a:xfrm>
          <a:custGeom>
            <a:avLst/>
            <a:gdLst/>
            <a:ahLst/>
            <a:cxnLst/>
            <a:rect r="r" b="b" t="t" l="l"/>
            <a:pathLst>
              <a:path h="4683500" w="7990599">
                <a:moveTo>
                  <a:pt x="0" y="0"/>
                </a:moveTo>
                <a:lnTo>
                  <a:pt x="7990599" y="0"/>
                </a:lnTo>
                <a:lnTo>
                  <a:pt x="7990599" y="4683500"/>
                </a:lnTo>
                <a:lnTo>
                  <a:pt x="0" y="46835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40624" y="994601"/>
            <a:ext cx="4190571" cy="434569"/>
          </a:xfrm>
          <a:prstGeom prst="rect">
            <a:avLst/>
          </a:prstGeom>
        </p:spPr>
        <p:txBody>
          <a:bodyPr anchor="t" rtlCol="false" tIns="0" lIns="0" bIns="0" rIns="0">
            <a:spAutoFit/>
          </a:bodyPr>
          <a:lstStyle/>
          <a:p>
            <a:pPr algn="l">
              <a:lnSpc>
                <a:spcPts val="1655"/>
              </a:lnSpc>
            </a:pPr>
            <a:r>
              <a:rPr lang="en-US" sz="1200">
                <a:solidFill>
                  <a:srgbClr val="000000"/>
                </a:solidFill>
                <a:latin typeface="Poppins"/>
                <a:ea typeface="Poppins"/>
                <a:cs typeface="Poppins"/>
                <a:sym typeface="Poppins"/>
              </a:rPr>
              <a:t>Department of Health enforcement in 2022 recovered </a:t>
            </a:r>
            <a:r>
              <a:rPr lang="en-US" b="true" sz="1200">
                <a:solidFill>
                  <a:srgbClr val="054F9C"/>
                </a:solidFill>
                <a:latin typeface="Poppins Bold"/>
                <a:ea typeface="Poppins Bold"/>
                <a:cs typeface="Poppins Bold"/>
                <a:sym typeface="Poppins Bold"/>
              </a:rPr>
              <a:t>$2.2B</a:t>
            </a:r>
            <a:r>
              <a:rPr lang="en-US" sz="1200">
                <a:solidFill>
                  <a:srgbClr val="054F9C"/>
                </a:solidFill>
                <a:latin typeface="Poppins"/>
                <a:ea typeface="Poppins"/>
                <a:cs typeface="Poppins"/>
                <a:sym typeface="Poppins"/>
              </a:rPr>
              <a:t> </a:t>
            </a:r>
          </a:p>
        </p:txBody>
      </p:sp>
      <p:sp>
        <p:nvSpPr>
          <p:cNvPr name="TextBox 6" id="6"/>
          <p:cNvSpPr txBox="true"/>
          <p:nvPr/>
        </p:nvSpPr>
        <p:spPr>
          <a:xfrm rot="0">
            <a:off x="477174" y="1385316"/>
            <a:ext cx="93888" cy="227352"/>
          </a:xfrm>
          <a:prstGeom prst="rect">
            <a:avLst/>
          </a:prstGeom>
        </p:spPr>
        <p:txBody>
          <a:bodyPr anchor="t" rtlCol="false" tIns="0" lIns="0" bIns="0" rIns="0">
            <a:spAutoFit/>
          </a:bodyPr>
          <a:lstStyle/>
          <a:p>
            <a:pPr algn="l">
              <a:lnSpc>
                <a:spcPts val="1655"/>
              </a:lnSpc>
            </a:pPr>
            <a:r>
              <a:rPr lang="en-US" sz="1200">
                <a:solidFill>
                  <a:srgbClr val="000000"/>
                </a:solidFill>
                <a:latin typeface="Arial"/>
                <a:ea typeface="Arial"/>
                <a:cs typeface="Arial"/>
                <a:sym typeface="Arial"/>
              </a:rPr>
              <a:t>●</a:t>
            </a:r>
          </a:p>
        </p:txBody>
      </p:sp>
      <p:sp>
        <p:nvSpPr>
          <p:cNvPr name="TextBox 7" id="7"/>
          <p:cNvSpPr txBox="true"/>
          <p:nvPr/>
        </p:nvSpPr>
        <p:spPr>
          <a:xfrm rot="0">
            <a:off x="797824" y="1415225"/>
            <a:ext cx="4067146" cy="429387"/>
          </a:xfrm>
          <a:prstGeom prst="rect">
            <a:avLst/>
          </a:prstGeom>
        </p:spPr>
        <p:txBody>
          <a:bodyPr anchor="t" rtlCol="false" tIns="0" lIns="0" bIns="0" rIns="0">
            <a:spAutoFit/>
          </a:bodyPr>
          <a:lstStyle/>
          <a:p>
            <a:pPr algn="l">
              <a:lnSpc>
                <a:spcPts val="1655"/>
              </a:lnSpc>
            </a:pPr>
            <a:r>
              <a:rPr lang="en-US" sz="1200">
                <a:solidFill>
                  <a:srgbClr val="000000"/>
                </a:solidFill>
                <a:latin typeface="Poppins"/>
                <a:ea typeface="Poppins"/>
                <a:cs typeface="Poppins"/>
                <a:sym typeface="Poppins"/>
              </a:rPr>
              <a:t>2023 anticipated to bring more government actions and robust enforcement efforts </a:t>
            </a:r>
          </a:p>
        </p:txBody>
      </p:sp>
      <p:sp>
        <p:nvSpPr>
          <p:cNvPr name="TextBox 8" id="8"/>
          <p:cNvSpPr txBox="true"/>
          <p:nvPr/>
        </p:nvSpPr>
        <p:spPr>
          <a:xfrm rot="0">
            <a:off x="340624" y="2051342"/>
            <a:ext cx="3186370" cy="219075"/>
          </a:xfrm>
          <a:prstGeom prst="rect">
            <a:avLst/>
          </a:prstGeom>
        </p:spPr>
        <p:txBody>
          <a:bodyPr anchor="t" rtlCol="false" tIns="0" lIns="0" bIns="0" rIns="0">
            <a:spAutoFit/>
          </a:bodyPr>
          <a:lstStyle/>
          <a:p>
            <a:pPr algn="l">
              <a:lnSpc>
                <a:spcPts val="1655"/>
              </a:lnSpc>
            </a:pPr>
            <a:r>
              <a:rPr lang="en-US" b="true" sz="1200">
                <a:solidFill>
                  <a:srgbClr val="000000"/>
                </a:solidFill>
                <a:latin typeface="Poppins Bold"/>
                <a:ea typeface="Poppins Bold"/>
                <a:cs typeface="Poppins Bold"/>
                <a:sym typeface="Poppins Bold"/>
              </a:rPr>
              <a:t>False Claims Act Civil Litigation Success</a:t>
            </a:r>
          </a:p>
        </p:txBody>
      </p:sp>
      <p:sp>
        <p:nvSpPr>
          <p:cNvPr name="TextBox 9" id="9"/>
          <p:cNvSpPr txBox="true"/>
          <p:nvPr/>
        </p:nvSpPr>
        <p:spPr>
          <a:xfrm rot="0">
            <a:off x="477174" y="2226564"/>
            <a:ext cx="93888" cy="227352"/>
          </a:xfrm>
          <a:prstGeom prst="rect">
            <a:avLst/>
          </a:prstGeom>
        </p:spPr>
        <p:txBody>
          <a:bodyPr anchor="t" rtlCol="false" tIns="0" lIns="0" bIns="0" rIns="0">
            <a:spAutoFit/>
          </a:bodyPr>
          <a:lstStyle/>
          <a:p>
            <a:pPr algn="l">
              <a:lnSpc>
                <a:spcPts val="1655"/>
              </a:lnSpc>
            </a:pPr>
            <a:r>
              <a:rPr lang="en-US" sz="1200">
                <a:solidFill>
                  <a:srgbClr val="000000"/>
                </a:solidFill>
                <a:latin typeface="Arial"/>
                <a:ea typeface="Arial"/>
                <a:cs typeface="Arial"/>
                <a:sym typeface="Arial"/>
              </a:rPr>
              <a:t>●</a:t>
            </a:r>
          </a:p>
        </p:txBody>
      </p:sp>
      <p:sp>
        <p:nvSpPr>
          <p:cNvPr name="TextBox 10" id="10"/>
          <p:cNvSpPr txBox="true"/>
          <p:nvPr/>
        </p:nvSpPr>
        <p:spPr>
          <a:xfrm rot="0">
            <a:off x="797824" y="2256473"/>
            <a:ext cx="4024246" cy="434569"/>
          </a:xfrm>
          <a:prstGeom prst="rect">
            <a:avLst/>
          </a:prstGeom>
        </p:spPr>
        <p:txBody>
          <a:bodyPr anchor="t" rtlCol="false" tIns="0" lIns="0" bIns="0" rIns="0">
            <a:spAutoFit/>
          </a:bodyPr>
          <a:lstStyle/>
          <a:p>
            <a:pPr algn="l">
              <a:lnSpc>
                <a:spcPts val="1655"/>
              </a:lnSpc>
            </a:pPr>
            <a:r>
              <a:rPr lang="en-US" sz="1200">
                <a:solidFill>
                  <a:srgbClr val="000000"/>
                </a:solidFill>
                <a:latin typeface="Poppins"/>
                <a:ea typeface="Poppins"/>
                <a:cs typeface="Poppins"/>
                <a:sym typeface="Poppins"/>
              </a:rPr>
              <a:t>2021 DOJ collects </a:t>
            </a:r>
            <a:r>
              <a:rPr lang="en-US" b="true" sz="1200">
                <a:solidFill>
                  <a:srgbClr val="000000"/>
                </a:solidFill>
                <a:latin typeface="Poppins Bold"/>
                <a:ea typeface="Poppins Bold"/>
                <a:cs typeface="Poppins Bold"/>
                <a:sym typeface="Poppins Bold"/>
              </a:rPr>
              <a:t>2nd largest</a:t>
            </a:r>
            <a:r>
              <a:rPr lang="en-US" sz="1200">
                <a:solidFill>
                  <a:srgbClr val="000000"/>
                </a:solidFill>
                <a:latin typeface="Poppins"/>
                <a:ea typeface="Poppins"/>
                <a:cs typeface="Poppins"/>
                <a:sym typeface="Poppins"/>
              </a:rPr>
              <a:t> return from civil fraud cases - </a:t>
            </a:r>
            <a:r>
              <a:rPr lang="en-US" b="true" sz="1200">
                <a:solidFill>
                  <a:srgbClr val="054F9C"/>
                </a:solidFill>
                <a:latin typeface="Poppins Bold"/>
                <a:ea typeface="Poppins Bold"/>
                <a:cs typeface="Poppins Bold"/>
                <a:sym typeface="Poppins Bold"/>
              </a:rPr>
              <a:t>$5.6B</a:t>
            </a:r>
          </a:p>
        </p:txBody>
      </p:sp>
      <p:sp>
        <p:nvSpPr>
          <p:cNvPr name="TextBox 11" id="11"/>
          <p:cNvSpPr txBox="true"/>
          <p:nvPr/>
        </p:nvSpPr>
        <p:spPr>
          <a:xfrm rot="0">
            <a:off x="934374" y="2647188"/>
            <a:ext cx="93888" cy="227352"/>
          </a:xfrm>
          <a:prstGeom prst="rect">
            <a:avLst/>
          </a:prstGeom>
        </p:spPr>
        <p:txBody>
          <a:bodyPr anchor="t" rtlCol="false" tIns="0" lIns="0" bIns="0" rIns="0">
            <a:spAutoFit/>
          </a:bodyPr>
          <a:lstStyle/>
          <a:p>
            <a:pPr algn="l">
              <a:lnSpc>
                <a:spcPts val="1655"/>
              </a:lnSpc>
            </a:pPr>
            <a:r>
              <a:rPr lang="en-US" sz="1200">
                <a:solidFill>
                  <a:srgbClr val="000000"/>
                </a:solidFill>
                <a:latin typeface="Arial"/>
                <a:ea typeface="Arial"/>
                <a:cs typeface="Arial"/>
                <a:sym typeface="Arial"/>
              </a:rPr>
              <a:t>○</a:t>
            </a:r>
          </a:p>
        </p:txBody>
      </p:sp>
      <p:sp>
        <p:nvSpPr>
          <p:cNvPr name="TextBox 12" id="12"/>
          <p:cNvSpPr txBox="true"/>
          <p:nvPr/>
        </p:nvSpPr>
        <p:spPr>
          <a:xfrm rot="0">
            <a:off x="1255024" y="2677097"/>
            <a:ext cx="3269694" cy="850011"/>
          </a:xfrm>
          <a:prstGeom prst="rect">
            <a:avLst/>
          </a:prstGeom>
        </p:spPr>
        <p:txBody>
          <a:bodyPr anchor="t" rtlCol="false" tIns="0" lIns="0" bIns="0" rIns="0">
            <a:spAutoFit/>
          </a:bodyPr>
          <a:lstStyle/>
          <a:p>
            <a:pPr algn="l">
              <a:lnSpc>
                <a:spcPts val="1655"/>
              </a:lnSpc>
            </a:pPr>
            <a:r>
              <a:rPr lang="en-US" b="true" sz="1200">
                <a:solidFill>
                  <a:srgbClr val="000000"/>
                </a:solidFill>
                <a:latin typeface="Poppins Bold"/>
                <a:ea typeface="Poppins Bold"/>
                <a:cs typeface="Poppins Bold"/>
                <a:sym typeface="Poppins Bold"/>
              </a:rPr>
              <a:t>150% increase</a:t>
            </a:r>
            <a:r>
              <a:rPr lang="en-US" sz="1200">
                <a:solidFill>
                  <a:srgbClr val="000000"/>
                </a:solidFill>
                <a:latin typeface="Poppins"/>
                <a:ea typeface="Poppins"/>
                <a:cs typeface="Poppins"/>
                <a:sym typeface="Poppins"/>
              </a:rPr>
              <a:t> from False Claims Act recoveries in prior year </a:t>
            </a:r>
            <a:r>
              <a:rPr lang="en-US" b="true" sz="1200">
                <a:solidFill>
                  <a:srgbClr val="000000"/>
                </a:solidFill>
                <a:latin typeface="Poppins Bold"/>
                <a:ea typeface="Poppins Bold"/>
                <a:cs typeface="Poppins Bold"/>
                <a:sym typeface="Poppins Bold"/>
              </a:rPr>
              <a:t>2nd time</a:t>
            </a:r>
            <a:r>
              <a:rPr lang="en-US" sz="1200">
                <a:solidFill>
                  <a:srgbClr val="000000"/>
                </a:solidFill>
                <a:latin typeface="Poppins"/>
                <a:ea typeface="Poppins"/>
                <a:cs typeface="Poppins"/>
                <a:sym typeface="Poppins"/>
              </a:rPr>
              <a:t> since 1995 Government initiated non-gui tam matters.</a:t>
            </a:r>
          </a:p>
        </p:txBody>
      </p:sp>
      <p:sp>
        <p:nvSpPr>
          <p:cNvPr name="TextBox 13" id="13"/>
          <p:cNvSpPr txBox="true"/>
          <p:nvPr/>
        </p:nvSpPr>
        <p:spPr>
          <a:xfrm rot="0">
            <a:off x="934374" y="3067812"/>
            <a:ext cx="93888" cy="227352"/>
          </a:xfrm>
          <a:prstGeom prst="rect">
            <a:avLst/>
          </a:prstGeom>
        </p:spPr>
        <p:txBody>
          <a:bodyPr anchor="t" rtlCol="false" tIns="0" lIns="0" bIns="0" rIns="0">
            <a:spAutoFit/>
          </a:bodyPr>
          <a:lstStyle/>
          <a:p>
            <a:pPr algn="l">
              <a:lnSpc>
                <a:spcPts val="1655"/>
              </a:lnSpc>
            </a:pPr>
            <a:r>
              <a:rPr lang="en-US" sz="1200">
                <a:solidFill>
                  <a:srgbClr val="000000"/>
                </a:solidFill>
                <a:latin typeface="Arial"/>
                <a:ea typeface="Arial"/>
                <a:cs typeface="Arial"/>
                <a:sym typeface="Arial"/>
              </a:rPr>
              <a:t>○</a:t>
            </a:r>
          </a:p>
        </p:txBody>
      </p:sp>
      <p:sp>
        <p:nvSpPr>
          <p:cNvPr name="TextBox 14" id="14"/>
          <p:cNvSpPr txBox="true"/>
          <p:nvPr/>
        </p:nvSpPr>
        <p:spPr>
          <a:xfrm rot="0">
            <a:off x="477174" y="3488436"/>
            <a:ext cx="93888" cy="227352"/>
          </a:xfrm>
          <a:prstGeom prst="rect">
            <a:avLst/>
          </a:prstGeom>
        </p:spPr>
        <p:txBody>
          <a:bodyPr anchor="t" rtlCol="false" tIns="0" lIns="0" bIns="0" rIns="0">
            <a:spAutoFit/>
          </a:bodyPr>
          <a:lstStyle/>
          <a:p>
            <a:pPr algn="l">
              <a:lnSpc>
                <a:spcPts val="1655"/>
              </a:lnSpc>
            </a:pPr>
            <a:r>
              <a:rPr lang="en-US" sz="1200">
                <a:solidFill>
                  <a:srgbClr val="000000"/>
                </a:solidFill>
                <a:latin typeface="Arial"/>
                <a:ea typeface="Arial"/>
                <a:cs typeface="Arial"/>
                <a:sym typeface="Arial"/>
              </a:rPr>
              <a:t>●</a:t>
            </a:r>
          </a:p>
        </p:txBody>
      </p:sp>
      <p:sp>
        <p:nvSpPr>
          <p:cNvPr name="TextBox 15" id="15"/>
          <p:cNvSpPr txBox="true"/>
          <p:nvPr/>
        </p:nvSpPr>
        <p:spPr>
          <a:xfrm rot="0">
            <a:off x="797824" y="3518344"/>
            <a:ext cx="3930196" cy="224257"/>
          </a:xfrm>
          <a:prstGeom prst="rect">
            <a:avLst/>
          </a:prstGeom>
        </p:spPr>
        <p:txBody>
          <a:bodyPr anchor="t" rtlCol="false" tIns="0" lIns="0" bIns="0" rIns="0">
            <a:spAutoFit/>
          </a:bodyPr>
          <a:lstStyle/>
          <a:p>
            <a:pPr algn="l">
              <a:lnSpc>
                <a:spcPts val="1655"/>
              </a:lnSpc>
            </a:pPr>
            <a:r>
              <a:rPr lang="en-US" sz="1200">
                <a:solidFill>
                  <a:srgbClr val="000000"/>
                </a:solidFill>
                <a:latin typeface="Poppins"/>
                <a:ea typeface="Poppins"/>
                <a:cs typeface="Poppins"/>
                <a:sym typeface="Poppins"/>
              </a:rPr>
              <a:t>Of the $5.6B, </a:t>
            </a:r>
            <a:r>
              <a:rPr lang="en-US" b="true" sz="1200">
                <a:solidFill>
                  <a:srgbClr val="000000"/>
                </a:solidFill>
                <a:latin typeface="Poppins Bold"/>
                <a:ea typeface="Poppins Bold"/>
                <a:cs typeface="Poppins Bold"/>
                <a:sym typeface="Poppins Bold"/>
              </a:rPr>
              <a:t>$5B</a:t>
            </a:r>
            <a:r>
              <a:rPr lang="en-US" sz="1200">
                <a:solidFill>
                  <a:srgbClr val="000000"/>
                </a:solidFill>
                <a:latin typeface="Poppins"/>
                <a:ea typeface="Poppins"/>
                <a:cs typeface="Poppins"/>
                <a:sym typeface="Poppins"/>
              </a:rPr>
              <a:t> relates to the healthcare industry</a:t>
            </a:r>
          </a:p>
        </p:txBody>
      </p:sp>
      <p:sp>
        <p:nvSpPr>
          <p:cNvPr name="TextBox 16" id="16"/>
          <p:cNvSpPr txBox="true"/>
          <p:nvPr/>
        </p:nvSpPr>
        <p:spPr>
          <a:xfrm rot="0">
            <a:off x="934374" y="3698748"/>
            <a:ext cx="93888" cy="227352"/>
          </a:xfrm>
          <a:prstGeom prst="rect">
            <a:avLst/>
          </a:prstGeom>
        </p:spPr>
        <p:txBody>
          <a:bodyPr anchor="t" rtlCol="false" tIns="0" lIns="0" bIns="0" rIns="0">
            <a:spAutoFit/>
          </a:bodyPr>
          <a:lstStyle/>
          <a:p>
            <a:pPr algn="l">
              <a:lnSpc>
                <a:spcPts val="1655"/>
              </a:lnSpc>
            </a:pPr>
            <a:r>
              <a:rPr lang="en-US" sz="1200">
                <a:solidFill>
                  <a:srgbClr val="000000"/>
                </a:solidFill>
                <a:latin typeface="Arial"/>
                <a:ea typeface="Arial"/>
                <a:cs typeface="Arial"/>
                <a:sym typeface="Arial"/>
              </a:rPr>
              <a:t>○</a:t>
            </a:r>
          </a:p>
        </p:txBody>
      </p:sp>
      <p:sp>
        <p:nvSpPr>
          <p:cNvPr name="TextBox 17" id="17"/>
          <p:cNvSpPr txBox="true"/>
          <p:nvPr/>
        </p:nvSpPr>
        <p:spPr>
          <a:xfrm rot="0">
            <a:off x="1255024" y="3728656"/>
            <a:ext cx="3587582" cy="429387"/>
          </a:xfrm>
          <a:prstGeom prst="rect">
            <a:avLst/>
          </a:prstGeom>
        </p:spPr>
        <p:txBody>
          <a:bodyPr anchor="t" rtlCol="false" tIns="0" lIns="0" bIns="0" rIns="0">
            <a:spAutoFit/>
          </a:bodyPr>
          <a:lstStyle/>
          <a:p>
            <a:pPr algn="l">
              <a:lnSpc>
                <a:spcPts val="1655"/>
              </a:lnSpc>
            </a:pPr>
            <a:r>
              <a:rPr lang="en-US" sz="1200">
                <a:solidFill>
                  <a:srgbClr val="000000"/>
                </a:solidFill>
                <a:latin typeface="Poppins"/>
                <a:ea typeface="Poppins"/>
                <a:cs typeface="Poppins"/>
                <a:sym typeface="Poppins"/>
              </a:rPr>
              <a:t>Additional funds recovered for state Medicaid programs</a:t>
            </a:r>
          </a:p>
        </p:txBody>
      </p:sp>
      <p:sp>
        <p:nvSpPr>
          <p:cNvPr name="TextBox 18" id="18"/>
          <p:cNvSpPr txBox="true"/>
          <p:nvPr/>
        </p:nvSpPr>
        <p:spPr>
          <a:xfrm rot="0">
            <a:off x="477174" y="4119372"/>
            <a:ext cx="93888" cy="227352"/>
          </a:xfrm>
          <a:prstGeom prst="rect">
            <a:avLst/>
          </a:prstGeom>
        </p:spPr>
        <p:txBody>
          <a:bodyPr anchor="t" rtlCol="false" tIns="0" lIns="0" bIns="0" rIns="0">
            <a:spAutoFit/>
          </a:bodyPr>
          <a:lstStyle/>
          <a:p>
            <a:pPr algn="l">
              <a:lnSpc>
                <a:spcPts val="1655"/>
              </a:lnSpc>
            </a:pPr>
            <a:r>
              <a:rPr lang="en-US" sz="1200">
                <a:solidFill>
                  <a:srgbClr val="000000"/>
                </a:solidFill>
                <a:latin typeface="Arial"/>
                <a:ea typeface="Arial"/>
                <a:cs typeface="Arial"/>
                <a:sym typeface="Arial"/>
              </a:rPr>
              <a:t>●</a:t>
            </a:r>
          </a:p>
        </p:txBody>
      </p:sp>
      <p:sp>
        <p:nvSpPr>
          <p:cNvPr name="TextBox 19" id="19"/>
          <p:cNvSpPr txBox="true"/>
          <p:nvPr/>
        </p:nvSpPr>
        <p:spPr>
          <a:xfrm rot="0">
            <a:off x="797824" y="4149281"/>
            <a:ext cx="3862578" cy="639699"/>
          </a:xfrm>
          <a:prstGeom prst="rect">
            <a:avLst/>
          </a:prstGeom>
        </p:spPr>
        <p:txBody>
          <a:bodyPr anchor="t" rtlCol="false" tIns="0" lIns="0" bIns="0" rIns="0">
            <a:spAutoFit/>
          </a:bodyPr>
          <a:lstStyle/>
          <a:p>
            <a:pPr algn="l">
              <a:lnSpc>
                <a:spcPts val="1655"/>
              </a:lnSpc>
            </a:pPr>
            <a:r>
              <a:rPr lang="en-US" b="true" sz="1200">
                <a:solidFill>
                  <a:srgbClr val="000000"/>
                </a:solidFill>
                <a:latin typeface="Poppins Bold"/>
                <a:ea typeface="Poppins Bold"/>
                <a:cs typeface="Poppins Bold"/>
                <a:sym typeface="Poppins Bold"/>
              </a:rPr>
              <a:t>$70B</a:t>
            </a:r>
            <a:r>
              <a:rPr lang="en-US" sz="1200">
                <a:solidFill>
                  <a:srgbClr val="000000"/>
                </a:solidFill>
                <a:latin typeface="Poppins"/>
                <a:ea typeface="Poppins"/>
                <a:cs typeface="Poppins"/>
                <a:sym typeface="Poppins"/>
              </a:rPr>
              <a:t> since Congress’ revamp of the False Claims Act in 1986. Recoveries and fines are part of the government budget</a:t>
            </a:r>
          </a:p>
        </p:txBody>
      </p:sp>
      <p:sp>
        <p:nvSpPr>
          <p:cNvPr name="TextBox 20" id="20"/>
          <p:cNvSpPr txBox="true"/>
          <p:nvPr/>
        </p:nvSpPr>
        <p:spPr>
          <a:xfrm rot="0">
            <a:off x="340624" y="385324"/>
            <a:ext cx="5102190" cy="561975"/>
          </a:xfrm>
          <a:prstGeom prst="rect">
            <a:avLst/>
          </a:prstGeom>
        </p:spPr>
        <p:txBody>
          <a:bodyPr anchor="t" rtlCol="false" tIns="0" lIns="0" bIns="0" rIns="0">
            <a:spAutoFit/>
          </a:bodyPr>
          <a:lstStyle/>
          <a:p>
            <a:pPr algn="l">
              <a:lnSpc>
                <a:spcPts val="4200"/>
              </a:lnSpc>
            </a:pPr>
            <a:r>
              <a:rPr lang="en-US" b="true" sz="3000">
                <a:solidFill>
                  <a:srgbClr val="000000"/>
                </a:solidFill>
                <a:latin typeface="Poppins Bold"/>
                <a:ea typeface="Poppins Bold"/>
                <a:cs typeface="Poppins Bold"/>
                <a:sym typeface="Poppins Bold"/>
              </a:rPr>
              <a:t>Compliance </a:t>
            </a:r>
            <a:r>
              <a:rPr lang="en-US" b="true" sz="3000">
                <a:solidFill>
                  <a:srgbClr val="054F9C"/>
                </a:solidFill>
                <a:latin typeface="Poppins Bold"/>
                <a:ea typeface="Poppins Bold"/>
                <a:cs typeface="Poppins Bold"/>
                <a:sym typeface="Poppins Bold"/>
              </a:rPr>
              <a:t>Enforcement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332099" y="324098"/>
            <a:ext cx="6788496" cy="4729001"/>
          </a:xfrm>
          <a:custGeom>
            <a:avLst/>
            <a:gdLst/>
            <a:ahLst/>
            <a:cxnLst/>
            <a:rect r="r" b="b" t="t" l="l"/>
            <a:pathLst>
              <a:path h="4729001" w="6788496">
                <a:moveTo>
                  <a:pt x="0" y="0"/>
                </a:moveTo>
                <a:lnTo>
                  <a:pt x="6788496" y="0"/>
                </a:lnTo>
                <a:lnTo>
                  <a:pt x="6788496" y="4729000"/>
                </a:lnTo>
                <a:lnTo>
                  <a:pt x="0" y="47290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481327" y="1182367"/>
            <a:ext cx="5545217" cy="276225"/>
          </a:xfrm>
          <a:prstGeom prst="rect">
            <a:avLst/>
          </a:prstGeom>
        </p:spPr>
        <p:txBody>
          <a:bodyPr anchor="t" rtlCol="false" tIns="0" lIns="0" bIns="0" rIns="0">
            <a:spAutoFit/>
          </a:bodyPr>
          <a:lstStyle/>
          <a:p>
            <a:pPr algn="l">
              <a:lnSpc>
                <a:spcPts val="2052"/>
              </a:lnSpc>
            </a:pPr>
            <a:r>
              <a:rPr lang="en-US" sz="1500">
                <a:solidFill>
                  <a:srgbClr val="000000"/>
                </a:solidFill>
                <a:latin typeface="Poppins"/>
                <a:ea typeface="Poppins"/>
                <a:cs typeface="Poppins"/>
                <a:sym typeface="Poppins"/>
              </a:rPr>
              <a:t>Of the $2.2 billion in False Claims Act settlements in 2022, </a:t>
            </a:r>
          </a:p>
        </p:txBody>
      </p:sp>
      <p:sp>
        <p:nvSpPr>
          <p:cNvPr name="TextBox 6" id="6"/>
          <p:cNvSpPr txBox="true"/>
          <p:nvPr/>
        </p:nvSpPr>
        <p:spPr>
          <a:xfrm rot="0">
            <a:off x="481327" y="1442971"/>
            <a:ext cx="478193" cy="276225"/>
          </a:xfrm>
          <a:prstGeom prst="rect">
            <a:avLst/>
          </a:prstGeom>
        </p:spPr>
        <p:txBody>
          <a:bodyPr anchor="t" rtlCol="false" tIns="0" lIns="0" bIns="0" rIns="0">
            <a:spAutoFit/>
          </a:bodyPr>
          <a:lstStyle/>
          <a:p>
            <a:pPr algn="l">
              <a:lnSpc>
                <a:spcPts val="2052"/>
              </a:lnSpc>
            </a:pPr>
            <a:r>
              <a:rPr lang="en-US" sz="1500">
                <a:solidFill>
                  <a:srgbClr val="000000"/>
                </a:solidFill>
                <a:latin typeface="Poppins"/>
                <a:ea typeface="Poppins"/>
                <a:cs typeface="Poppins"/>
                <a:sym typeface="Poppins"/>
              </a:rPr>
              <a:t>over </a:t>
            </a:r>
          </a:p>
        </p:txBody>
      </p:sp>
      <p:sp>
        <p:nvSpPr>
          <p:cNvPr name="TextBox 7" id="7"/>
          <p:cNvSpPr txBox="true"/>
          <p:nvPr/>
        </p:nvSpPr>
        <p:spPr>
          <a:xfrm rot="0">
            <a:off x="2329663" y="1442971"/>
            <a:ext cx="3714236" cy="276225"/>
          </a:xfrm>
          <a:prstGeom prst="rect">
            <a:avLst/>
          </a:prstGeom>
        </p:spPr>
        <p:txBody>
          <a:bodyPr anchor="t" rtlCol="false" tIns="0" lIns="0" bIns="0" rIns="0">
            <a:spAutoFit/>
          </a:bodyPr>
          <a:lstStyle/>
          <a:p>
            <a:pPr algn="l">
              <a:lnSpc>
                <a:spcPts val="2052"/>
              </a:lnSpc>
            </a:pPr>
            <a:r>
              <a:rPr lang="en-US" sz="1500">
                <a:solidFill>
                  <a:srgbClr val="000000"/>
                </a:solidFill>
                <a:latin typeface="Poppins"/>
                <a:ea typeface="Poppins"/>
                <a:cs typeface="Poppins"/>
                <a:sym typeface="Poppins"/>
              </a:rPr>
              <a:t>was related to matters involved in the </a:t>
            </a:r>
          </a:p>
        </p:txBody>
      </p:sp>
      <p:sp>
        <p:nvSpPr>
          <p:cNvPr name="TextBox 8" id="8"/>
          <p:cNvSpPr txBox="true"/>
          <p:nvPr/>
        </p:nvSpPr>
        <p:spPr>
          <a:xfrm rot="0">
            <a:off x="481327" y="2187826"/>
            <a:ext cx="1651054" cy="285750"/>
          </a:xfrm>
          <a:prstGeom prst="rect">
            <a:avLst/>
          </a:prstGeom>
        </p:spPr>
        <p:txBody>
          <a:bodyPr anchor="t" rtlCol="false" tIns="0" lIns="0" bIns="0" rIns="0">
            <a:spAutoFit/>
          </a:bodyPr>
          <a:lstStyle/>
          <a:p>
            <a:pPr algn="l">
              <a:lnSpc>
                <a:spcPts val="2160"/>
              </a:lnSpc>
            </a:pPr>
            <a:r>
              <a:rPr lang="en-US" sz="1500">
                <a:solidFill>
                  <a:srgbClr val="000000"/>
                </a:solidFill>
                <a:latin typeface="Poppins"/>
                <a:ea typeface="Poppins"/>
                <a:cs typeface="Poppins"/>
                <a:sym typeface="Poppins"/>
              </a:rPr>
              <a:t>The DOJ opened </a:t>
            </a:r>
          </a:p>
        </p:txBody>
      </p:sp>
      <p:sp>
        <p:nvSpPr>
          <p:cNvPr name="TextBox 9" id="9"/>
          <p:cNvSpPr txBox="true"/>
          <p:nvPr/>
        </p:nvSpPr>
        <p:spPr>
          <a:xfrm rot="0">
            <a:off x="4058164" y="2187826"/>
            <a:ext cx="1297600" cy="285750"/>
          </a:xfrm>
          <a:prstGeom prst="rect">
            <a:avLst/>
          </a:prstGeom>
        </p:spPr>
        <p:txBody>
          <a:bodyPr anchor="t" rtlCol="false" tIns="0" lIns="0" bIns="0" rIns="0">
            <a:spAutoFit/>
          </a:bodyPr>
          <a:lstStyle/>
          <a:p>
            <a:pPr algn="l">
              <a:lnSpc>
                <a:spcPts val="2160"/>
              </a:lnSpc>
            </a:pPr>
            <a:r>
              <a:rPr lang="en-US" sz="1500">
                <a:solidFill>
                  <a:srgbClr val="000000"/>
                </a:solidFill>
                <a:latin typeface="Poppins"/>
                <a:ea typeface="Poppins"/>
                <a:cs typeface="Poppins"/>
                <a:sym typeface="Poppins"/>
              </a:rPr>
              <a:t>new criminal </a:t>
            </a:r>
          </a:p>
        </p:txBody>
      </p:sp>
      <p:sp>
        <p:nvSpPr>
          <p:cNvPr name="TextBox 10" id="10"/>
          <p:cNvSpPr txBox="true"/>
          <p:nvPr/>
        </p:nvSpPr>
        <p:spPr>
          <a:xfrm rot="0">
            <a:off x="481327" y="2462146"/>
            <a:ext cx="3532365" cy="285750"/>
          </a:xfrm>
          <a:prstGeom prst="rect">
            <a:avLst/>
          </a:prstGeom>
        </p:spPr>
        <p:txBody>
          <a:bodyPr anchor="t" rtlCol="false" tIns="0" lIns="0" bIns="0" rIns="0">
            <a:spAutoFit/>
          </a:bodyPr>
          <a:lstStyle/>
          <a:p>
            <a:pPr algn="l">
              <a:lnSpc>
                <a:spcPts val="2160"/>
              </a:lnSpc>
            </a:pPr>
            <a:r>
              <a:rPr lang="en-US" sz="1500">
                <a:solidFill>
                  <a:srgbClr val="000000"/>
                </a:solidFill>
                <a:latin typeface="Poppins"/>
                <a:ea typeface="Poppins"/>
                <a:cs typeface="Poppins"/>
                <a:sym typeface="Poppins"/>
              </a:rPr>
              <a:t>healthcare fraud investigations and </a:t>
            </a:r>
          </a:p>
        </p:txBody>
      </p:sp>
      <p:sp>
        <p:nvSpPr>
          <p:cNvPr name="TextBox 11" id="11"/>
          <p:cNvSpPr txBox="true"/>
          <p:nvPr/>
        </p:nvSpPr>
        <p:spPr>
          <a:xfrm rot="0">
            <a:off x="481327" y="2736466"/>
            <a:ext cx="2952350" cy="505206"/>
          </a:xfrm>
          <a:prstGeom prst="rect">
            <a:avLst/>
          </a:prstGeom>
        </p:spPr>
        <p:txBody>
          <a:bodyPr anchor="t" rtlCol="false" tIns="0" lIns="0" bIns="0" rIns="0">
            <a:spAutoFit/>
          </a:bodyPr>
          <a:lstStyle/>
          <a:p>
            <a:pPr algn="l">
              <a:lnSpc>
                <a:spcPts val="2160"/>
              </a:lnSpc>
            </a:pPr>
            <a:r>
              <a:rPr lang="en-US" sz="1500">
                <a:solidFill>
                  <a:srgbClr val="000000"/>
                </a:solidFill>
                <a:latin typeface="Poppins"/>
                <a:ea typeface="Poppins"/>
                <a:cs typeface="Poppins"/>
                <a:sym typeface="Poppins"/>
              </a:rPr>
              <a:t>defendants were convicted of </a:t>
            </a:r>
          </a:p>
          <a:p>
            <a:pPr algn="l">
              <a:lnSpc>
                <a:spcPts val="1296"/>
              </a:lnSpc>
            </a:pPr>
            <a:r>
              <a:rPr lang="en-US" sz="1500">
                <a:solidFill>
                  <a:srgbClr val="000000"/>
                </a:solidFill>
                <a:latin typeface="Poppins"/>
                <a:ea typeface="Poppins"/>
                <a:cs typeface="Poppins"/>
                <a:sym typeface="Poppins"/>
              </a:rPr>
              <a:t>related crimes during 2022.</a:t>
            </a:r>
          </a:p>
        </p:txBody>
      </p:sp>
      <p:sp>
        <p:nvSpPr>
          <p:cNvPr name="TextBox 12" id="12"/>
          <p:cNvSpPr txBox="true"/>
          <p:nvPr/>
        </p:nvSpPr>
        <p:spPr>
          <a:xfrm rot="0">
            <a:off x="481327" y="3269866"/>
            <a:ext cx="4669069" cy="438150"/>
          </a:xfrm>
          <a:prstGeom prst="rect">
            <a:avLst/>
          </a:prstGeom>
        </p:spPr>
        <p:txBody>
          <a:bodyPr anchor="t" rtlCol="false" tIns="0" lIns="0" bIns="0" rIns="0">
            <a:spAutoFit/>
          </a:bodyPr>
          <a:lstStyle/>
          <a:p>
            <a:pPr algn="l">
              <a:lnSpc>
                <a:spcPts val="3750"/>
              </a:lnSpc>
            </a:pPr>
            <a:r>
              <a:rPr lang="en-US" sz="1500">
                <a:solidFill>
                  <a:srgbClr val="000000"/>
                </a:solidFill>
                <a:latin typeface="Poppins"/>
                <a:ea typeface="Poppins"/>
                <a:cs typeface="Poppins"/>
                <a:sym typeface="Poppins"/>
              </a:rPr>
              <a:t>Medical clinic owner in Miami was sentenced to </a:t>
            </a:r>
          </a:p>
        </p:txBody>
      </p:sp>
      <p:sp>
        <p:nvSpPr>
          <p:cNvPr name="TextBox 13" id="13"/>
          <p:cNvSpPr txBox="true"/>
          <p:nvPr/>
        </p:nvSpPr>
        <p:spPr>
          <a:xfrm rot="0">
            <a:off x="481327" y="3809809"/>
            <a:ext cx="5878068" cy="867280"/>
          </a:xfrm>
          <a:prstGeom prst="rect">
            <a:avLst/>
          </a:prstGeom>
        </p:spPr>
        <p:txBody>
          <a:bodyPr anchor="t" rtlCol="false" tIns="0" lIns="0" bIns="0" rIns="0">
            <a:spAutoFit/>
          </a:bodyPr>
          <a:lstStyle/>
          <a:p>
            <a:pPr algn="l">
              <a:lnSpc>
                <a:spcPts val="1000"/>
              </a:lnSpc>
            </a:pPr>
            <a:r>
              <a:rPr lang="en-US" b="true" sz="2000">
                <a:solidFill>
                  <a:srgbClr val="000000"/>
                </a:solidFill>
                <a:latin typeface="Poppins Bold"/>
                <a:ea typeface="Poppins Bold"/>
                <a:cs typeface="Poppins Bold"/>
                <a:sym typeface="Poppins Bold"/>
              </a:rPr>
              <a:t>in prison</a:t>
            </a:r>
            <a:r>
              <a:rPr lang="en-US" sz="2000">
                <a:solidFill>
                  <a:srgbClr val="000000"/>
                </a:solidFill>
                <a:latin typeface="Poppins"/>
                <a:ea typeface="Poppins"/>
                <a:cs typeface="Poppins"/>
                <a:sym typeface="Poppins"/>
              </a:rPr>
              <a:t> for submitting </a:t>
            </a:r>
            <a:r>
              <a:rPr lang="en-US" b="true" sz="2000">
                <a:solidFill>
                  <a:srgbClr val="000000"/>
                </a:solidFill>
                <a:latin typeface="Poppins Bold"/>
                <a:ea typeface="Poppins Bold"/>
                <a:cs typeface="Poppins Bold"/>
                <a:sym typeface="Poppins Bold"/>
              </a:rPr>
              <a:t>$40 million</a:t>
            </a:r>
            <a:r>
              <a:rPr lang="en-US" sz="2000">
                <a:solidFill>
                  <a:srgbClr val="000000"/>
                </a:solidFill>
                <a:latin typeface="Poppins"/>
                <a:ea typeface="Poppins"/>
                <a:cs typeface="Poppins"/>
                <a:sym typeface="Poppins"/>
              </a:rPr>
              <a:t> in false claims to </a:t>
            </a:r>
          </a:p>
          <a:p>
            <a:pPr algn="l">
              <a:lnSpc>
                <a:spcPts val="2956"/>
              </a:lnSpc>
            </a:pPr>
            <a:r>
              <a:rPr lang="en-US" sz="1500">
                <a:solidFill>
                  <a:srgbClr val="000000"/>
                </a:solidFill>
                <a:latin typeface="Poppins"/>
                <a:ea typeface="Poppins"/>
                <a:cs typeface="Poppins"/>
                <a:sym typeface="Poppins"/>
              </a:rPr>
              <a:t>Unitedhealthcare and Blue Cross Blue Shield. They were also </a:t>
            </a:r>
          </a:p>
          <a:p>
            <a:pPr algn="l">
              <a:lnSpc>
                <a:spcPts val="1000"/>
              </a:lnSpc>
            </a:pPr>
            <a:r>
              <a:rPr lang="en-US" sz="2000">
                <a:solidFill>
                  <a:srgbClr val="000000"/>
                </a:solidFill>
                <a:latin typeface="Poppins"/>
                <a:ea typeface="Poppins"/>
                <a:cs typeface="Poppins"/>
                <a:sym typeface="Poppins"/>
              </a:rPr>
              <a:t>ordered to </a:t>
            </a:r>
            <a:r>
              <a:rPr lang="en-US" b="true" sz="2000">
                <a:solidFill>
                  <a:srgbClr val="000000"/>
                </a:solidFill>
                <a:latin typeface="Poppins Bold"/>
                <a:ea typeface="Poppins Bold"/>
                <a:cs typeface="Poppins Bold"/>
                <a:sym typeface="Poppins Bold"/>
              </a:rPr>
              <a:t>forfeit $8 million</a:t>
            </a:r>
            <a:r>
              <a:rPr lang="en-US" sz="2000">
                <a:solidFill>
                  <a:srgbClr val="000000"/>
                </a:solidFill>
                <a:latin typeface="Poppins"/>
                <a:ea typeface="Poppins"/>
                <a:cs typeface="Poppins"/>
                <a:sym typeface="Poppins"/>
              </a:rPr>
              <a:t>, four real estate </a:t>
            </a:r>
          </a:p>
          <a:p>
            <a:pPr algn="l">
              <a:lnSpc>
                <a:spcPts val="2956"/>
              </a:lnSpc>
            </a:pPr>
            <a:r>
              <a:rPr lang="en-US" sz="1500">
                <a:solidFill>
                  <a:srgbClr val="000000"/>
                </a:solidFill>
                <a:latin typeface="Poppins"/>
                <a:ea typeface="Poppins"/>
                <a:cs typeface="Poppins"/>
                <a:sym typeface="Poppins"/>
              </a:rPr>
              <a:t>properties, and luxury vehicles. </a:t>
            </a:r>
          </a:p>
        </p:txBody>
      </p:sp>
      <p:sp>
        <p:nvSpPr>
          <p:cNvPr name="TextBox 14" id="14"/>
          <p:cNvSpPr txBox="true"/>
          <p:nvPr/>
        </p:nvSpPr>
        <p:spPr>
          <a:xfrm rot="0">
            <a:off x="950147" y="1441894"/>
            <a:ext cx="1355769" cy="317497"/>
          </a:xfrm>
          <a:prstGeom prst="rect">
            <a:avLst/>
          </a:prstGeom>
        </p:spPr>
        <p:txBody>
          <a:bodyPr anchor="t" rtlCol="false" tIns="0" lIns="0" bIns="0" rIns="0">
            <a:spAutoFit/>
          </a:bodyPr>
          <a:lstStyle/>
          <a:p>
            <a:pPr algn="l">
              <a:lnSpc>
                <a:spcPts val="2160"/>
              </a:lnSpc>
            </a:pPr>
            <a:r>
              <a:rPr lang="en-US" b="true" sz="2000">
                <a:solidFill>
                  <a:srgbClr val="000000"/>
                </a:solidFill>
                <a:latin typeface="Poppins Bold"/>
                <a:ea typeface="Poppins Bold"/>
                <a:cs typeface="Poppins Bold"/>
                <a:sym typeface="Poppins Bold"/>
              </a:rPr>
              <a:t>$1.7</a:t>
            </a:r>
            <a:r>
              <a:rPr lang="en-US" b="true" sz="2000">
                <a:solidFill>
                  <a:srgbClr val="000000"/>
                </a:solidFill>
                <a:latin typeface="Poppins Bold"/>
                <a:ea typeface="Poppins Bold"/>
                <a:cs typeface="Poppins Bold"/>
                <a:sym typeface="Poppins Bold"/>
              </a:rPr>
              <a:t> </a:t>
            </a:r>
            <a:r>
              <a:rPr lang="en-US" b="true" sz="2000">
                <a:solidFill>
                  <a:srgbClr val="000000"/>
                </a:solidFill>
                <a:latin typeface="Poppins Bold"/>
                <a:ea typeface="Poppins Bold"/>
                <a:cs typeface="Poppins Bold"/>
                <a:sym typeface="Poppins Bold"/>
              </a:rPr>
              <a:t>billion</a:t>
            </a:r>
          </a:p>
        </p:txBody>
      </p:sp>
      <p:sp>
        <p:nvSpPr>
          <p:cNvPr name="TextBox 15" id="15"/>
          <p:cNvSpPr txBox="true"/>
          <p:nvPr/>
        </p:nvSpPr>
        <p:spPr>
          <a:xfrm rot="0">
            <a:off x="481327" y="1716214"/>
            <a:ext cx="2723445" cy="317497"/>
          </a:xfrm>
          <a:prstGeom prst="rect">
            <a:avLst/>
          </a:prstGeom>
        </p:spPr>
        <p:txBody>
          <a:bodyPr anchor="t" rtlCol="false" tIns="0" lIns="0" bIns="0" rIns="0">
            <a:spAutoFit/>
          </a:bodyPr>
          <a:lstStyle/>
          <a:p>
            <a:pPr algn="l">
              <a:lnSpc>
                <a:spcPts val="2160"/>
              </a:lnSpc>
            </a:pPr>
            <a:r>
              <a:rPr lang="en-US" b="true" sz="2000">
                <a:solidFill>
                  <a:srgbClr val="000000"/>
                </a:solidFill>
                <a:latin typeface="Poppins Bold"/>
                <a:ea typeface="Poppins Bold"/>
                <a:cs typeface="Poppins Bold"/>
                <a:sym typeface="Poppins Bold"/>
              </a:rPr>
              <a:t>healthcare</a:t>
            </a:r>
            <a:r>
              <a:rPr lang="en-US" b="true" sz="2000">
                <a:solidFill>
                  <a:srgbClr val="000000"/>
                </a:solidFill>
                <a:latin typeface="Poppins Bold"/>
                <a:ea typeface="Poppins Bold"/>
                <a:cs typeface="Poppins Bold"/>
                <a:sym typeface="Poppins Bold"/>
              </a:rPr>
              <a:t> </a:t>
            </a:r>
            <a:r>
              <a:rPr lang="en-US" b="true" sz="2000">
                <a:solidFill>
                  <a:srgbClr val="000000"/>
                </a:solidFill>
                <a:latin typeface="Poppins Bold"/>
                <a:ea typeface="Poppins Bold"/>
                <a:cs typeface="Poppins Bold"/>
                <a:sym typeface="Poppins Bold"/>
              </a:rPr>
              <a:t>industry.</a:t>
            </a:r>
          </a:p>
        </p:txBody>
      </p:sp>
      <p:sp>
        <p:nvSpPr>
          <p:cNvPr name="TextBox 16" id="16"/>
          <p:cNvSpPr txBox="true"/>
          <p:nvPr/>
        </p:nvSpPr>
        <p:spPr>
          <a:xfrm rot="0">
            <a:off x="2100005" y="1920049"/>
            <a:ext cx="1946205" cy="593722"/>
          </a:xfrm>
          <a:prstGeom prst="rect">
            <a:avLst/>
          </a:prstGeom>
        </p:spPr>
        <p:txBody>
          <a:bodyPr anchor="t" rtlCol="false" tIns="0" lIns="0" bIns="0" rIns="0">
            <a:spAutoFit/>
          </a:bodyPr>
          <a:lstStyle/>
          <a:p>
            <a:pPr algn="l">
              <a:lnSpc>
                <a:spcPts val="5000"/>
              </a:lnSpc>
            </a:pPr>
            <a:r>
              <a:rPr lang="en-US" b="true" sz="2000">
                <a:solidFill>
                  <a:srgbClr val="000000"/>
                </a:solidFill>
                <a:latin typeface="Poppins Bold"/>
                <a:ea typeface="Poppins Bold"/>
                <a:cs typeface="Poppins Bold"/>
                <a:sym typeface="Poppins Bold"/>
              </a:rPr>
              <a:t>more</a:t>
            </a:r>
            <a:r>
              <a:rPr lang="en-US" b="true" sz="2000">
                <a:solidFill>
                  <a:srgbClr val="000000"/>
                </a:solidFill>
                <a:latin typeface="Poppins Bold"/>
                <a:ea typeface="Poppins Bold"/>
                <a:cs typeface="Poppins Bold"/>
                <a:sym typeface="Poppins Bold"/>
              </a:rPr>
              <a:t> </a:t>
            </a:r>
            <a:r>
              <a:rPr lang="en-US" b="true" sz="2000">
                <a:solidFill>
                  <a:srgbClr val="000000"/>
                </a:solidFill>
                <a:latin typeface="Poppins Bold"/>
                <a:ea typeface="Poppins Bold"/>
                <a:cs typeface="Poppins Bold"/>
                <a:sym typeface="Poppins Bold"/>
              </a:rPr>
              <a:t>than</a:t>
            </a:r>
            <a:r>
              <a:rPr lang="en-US" b="true" sz="2000">
                <a:solidFill>
                  <a:srgbClr val="000000"/>
                </a:solidFill>
                <a:latin typeface="Poppins Bold"/>
                <a:ea typeface="Poppins Bold"/>
                <a:cs typeface="Poppins Bold"/>
                <a:sym typeface="Poppins Bold"/>
              </a:rPr>
              <a:t> </a:t>
            </a:r>
            <a:r>
              <a:rPr lang="en-US" b="true" sz="2000">
                <a:solidFill>
                  <a:srgbClr val="000000"/>
                </a:solidFill>
                <a:latin typeface="Poppins Bold"/>
                <a:ea typeface="Poppins Bold"/>
                <a:cs typeface="Poppins Bold"/>
                <a:sym typeface="Poppins Bold"/>
              </a:rPr>
              <a:t>809</a:t>
            </a:r>
          </a:p>
        </p:txBody>
      </p:sp>
      <p:sp>
        <p:nvSpPr>
          <p:cNvPr name="TextBox 17" id="17"/>
          <p:cNvSpPr txBox="true"/>
          <p:nvPr/>
        </p:nvSpPr>
        <p:spPr>
          <a:xfrm rot="0">
            <a:off x="3944426" y="2575369"/>
            <a:ext cx="1902685" cy="212722"/>
          </a:xfrm>
          <a:prstGeom prst="rect">
            <a:avLst/>
          </a:prstGeom>
        </p:spPr>
        <p:txBody>
          <a:bodyPr anchor="t" rtlCol="false" tIns="0" lIns="0" bIns="0" rIns="0">
            <a:spAutoFit/>
          </a:bodyPr>
          <a:lstStyle/>
          <a:p>
            <a:pPr algn="l">
              <a:lnSpc>
                <a:spcPts val="1000"/>
              </a:lnSpc>
            </a:pPr>
            <a:r>
              <a:rPr lang="en-US" b="true" sz="2000">
                <a:solidFill>
                  <a:srgbClr val="000000"/>
                </a:solidFill>
                <a:latin typeface="Poppins Bold"/>
                <a:ea typeface="Poppins Bold"/>
                <a:cs typeface="Poppins Bold"/>
                <a:sym typeface="Poppins Bold"/>
              </a:rPr>
              <a:t>more</a:t>
            </a:r>
            <a:r>
              <a:rPr lang="en-US" b="true" sz="2000">
                <a:solidFill>
                  <a:srgbClr val="000000"/>
                </a:solidFill>
                <a:latin typeface="Poppins Bold"/>
                <a:ea typeface="Poppins Bold"/>
                <a:cs typeface="Poppins Bold"/>
                <a:sym typeface="Poppins Bold"/>
              </a:rPr>
              <a:t> </a:t>
            </a:r>
            <a:r>
              <a:rPr lang="en-US" b="true" sz="2000">
                <a:solidFill>
                  <a:srgbClr val="000000"/>
                </a:solidFill>
                <a:latin typeface="Poppins Bold"/>
                <a:ea typeface="Poppins Bold"/>
                <a:cs typeface="Poppins Bold"/>
                <a:sym typeface="Poppins Bold"/>
              </a:rPr>
              <a:t>than</a:t>
            </a:r>
            <a:r>
              <a:rPr lang="en-US" b="true" sz="2000">
                <a:solidFill>
                  <a:srgbClr val="000000"/>
                </a:solidFill>
                <a:latin typeface="Poppins Bold"/>
                <a:ea typeface="Poppins Bold"/>
                <a:cs typeface="Poppins Bold"/>
                <a:sym typeface="Poppins Bold"/>
              </a:rPr>
              <a:t> </a:t>
            </a:r>
            <a:r>
              <a:rPr lang="en-US" b="true" sz="2000">
                <a:solidFill>
                  <a:srgbClr val="000000"/>
                </a:solidFill>
                <a:latin typeface="Poppins Bold"/>
                <a:ea typeface="Poppins Bold"/>
                <a:cs typeface="Poppins Bold"/>
                <a:sym typeface="Poppins Bold"/>
              </a:rPr>
              <a:t>477</a:t>
            </a:r>
          </a:p>
        </p:txBody>
      </p:sp>
      <p:sp>
        <p:nvSpPr>
          <p:cNvPr name="TextBox 18" id="18"/>
          <p:cNvSpPr txBox="true"/>
          <p:nvPr/>
        </p:nvSpPr>
        <p:spPr>
          <a:xfrm rot="0">
            <a:off x="3375784" y="2630614"/>
            <a:ext cx="2255034" cy="431797"/>
          </a:xfrm>
          <a:prstGeom prst="rect">
            <a:avLst/>
          </a:prstGeom>
        </p:spPr>
        <p:txBody>
          <a:bodyPr anchor="t" rtlCol="false" tIns="0" lIns="0" bIns="0" rIns="0">
            <a:spAutoFit/>
          </a:bodyPr>
          <a:lstStyle/>
          <a:p>
            <a:pPr algn="l">
              <a:lnSpc>
                <a:spcPts val="3319"/>
              </a:lnSpc>
            </a:pPr>
            <a:r>
              <a:rPr lang="en-US" b="true" sz="2000">
                <a:solidFill>
                  <a:srgbClr val="000000"/>
                </a:solidFill>
                <a:latin typeface="Poppins Bold"/>
                <a:ea typeface="Poppins Bold"/>
                <a:cs typeface="Poppins Bold"/>
                <a:sym typeface="Poppins Bold"/>
              </a:rPr>
              <a:t>healthcarefraud</a:t>
            </a:r>
          </a:p>
        </p:txBody>
      </p:sp>
      <p:sp>
        <p:nvSpPr>
          <p:cNvPr name="TextBox 19" id="19"/>
          <p:cNvSpPr txBox="true"/>
          <p:nvPr/>
        </p:nvSpPr>
        <p:spPr>
          <a:xfrm rot="0">
            <a:off x="5058842" y="3154489"/>
            <a:ext cx="978027" cy="593722"/>
          </a:xfrm>
          <a:prstGeom prst="rect">
            <a:avLst/>
          </a:prstGeom>
        </p:spPr>
        <p:txBody>
          <a:bodyPr anchor="t" rtlCol="false" tIns="0" lIns="0" bIns="0" rIns="0">
            <a:spAutoFit/>
          </a:bodyPr>
          <a:lstStyle/>
          <a:p>
            <a:pPr algn="l">
              <a:lnSpc>
                <a:spcPts val="5000"/>
              </a:lnSpc>
            </a:pPr>
            <a:r>
              <a:rPr lang="en-US" b="true" sz="2000">
                <a:solidFill>
                  <a:srgbClr val="000000"/>
                </a:solidFill>
                <a:latin typeface="Poppins Bold"/>
                <a:ea typeface="Poppins Bold"/>
                <a:cs typeface="Poppins Bold"/>
                <a:sym typeface="Poppins Bold"/>
              </a:rPr>
              <a:t>5</a:t>
            </a:r>
            <a:r>
              <a:rPr lang="en-US" b="true" sz="2000">
                <a:solidFill>
                  <a:srgbClr val="000000"/>
                </a:solidFill>
                <a:latin typeface="Poppins Bold"/>
                <a:ea typeface="Poppins Bold"/>
                <a:cs typeface="Poppins Bold"/>
                <a:sym typeface="Poppins Bold"/>
              </a:rPr>
              <a:t> </a:t>
            </a:r>
            <a:r>
              <a:rPr lang="en-US" b="true" sz="2000">
                <a:solidFill>
                  <a:srgbClr val="000000"/>
                </a:solidFill>
                <a:latin typeface="Poppins Bold"/>
                <a:ea typeface="Poppins Bold"/>
                <a:cs typeface="Poppins Bold"/>
                <a:sym typeface="Poppins Bold"/>
              </a:rPr>
              <a:t>years</a:t>
            </a:r>
          </a:p>
        </p:txBody>
      </p:sp>
      <p:sp>
        <p:nvSpPr>
          <p:cNvPr name="TextBox 20" id="20"/>
          <p:cNvSpPr txBox="true"/>
          <p:nvPr/>
        </p:nvSpPr>
        <p:spPr>
          <a:xfrm rot="0">
            <a:off x="481327" y="479422"/>
            <a:ext cx="3285392" cy="561975"/>
          </a:xfrm>
          <a:prstGeom prst="rect">
            <a:avLst/>
          </a:prstGeom>
        </p:spPr>
        <p:txBody>
          <a:bodyPr anchor="t" rtlCol="false" tIns="0" lIns="0" bIns="0" rIns="0">
            <a:spAutoFit/>
          </a:bodyPr>
          <a:lstStyle/>
          <a:p>
            <a:pPr algn="l">
              <a:lnSpc>
                <a:spcPts val="4200"/>
              </a:lnSpc>
            </a:pPr>
            <a:r>
              <a:rPr lang="en-US" b="true" sz="3000">
                <a:solidFill>
                  <a:srgbClr val="000000"/>
                </a:solidFill>
                <a:latin typeface="Poppins Bold"/>
                <a:ea typeface="Poppins Bold"/>
                <a:cs typeface="Poppins Bold"/>
                <a:sym typeface="Poppins Bold"/>
              </a:rPr>
              <a:t>Fines on the </a:t>
            </a:r>
            <a:r>
              <a:rPr lang="en-US" b="true" sz="3000">
                <a:solidFill>
                  <a:srgbClr val="054F9C"/>
                </a:solidFill>
                <a:latin typeface="Poppins Bold"/>
                <a:ea typeface="Poppins Bold"/>
                <a:cs typeface="Poppins Bold"/>
                <a:sym typeface="Poppins Bold"/>
              </a:rPr>
              <a:t>Rise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263347" y="499501"/>
            <a:ext cx="3527403" cy="702297"/>
          </a:xfrm>
          <a:custGeom>
            <a:avLst/>
            <a:gdLst/>
            <a:ahLst/>
            <a:cxnLst/>
            <a:rect r="r" b="b" t="t" l="l"/>
            <a:pathLst>
              <a:path h="702297" w="3527403">
                <a:moveTo>
                  <a:pt x="0" y="0"/>
                </a:moveTo>
                <a:lnTo>
                  <a:pt x="3527403" y="0"/>
                </a:lnTo>
                <a:lnTo>
                  <a:pt x="3527403" y="702297"/>
                </a:lnTo>
                <a:lnTo>
                  <a:pt x="0" y="702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2061153" y="4081996"/>
            <a:ext cx="5021704" cy="833704"/>
          </a:xfrm>
          <a:custGeom>
            <a:avLst/>
            <a:gdLst/>
            <a:ahLst/>
            <a:cxnLst/>
            <a:rect r="r" b="b" t="t" l="l"/>
            <a:pathLst>
              <a:path h="833704" w="5021704">
                <a:moveTo>
                  <a:pt x="0" y="0"/>
                </a:moveTo>
                <a:lnTo>
                  <a:pt x="5021704" y="0"/>
                </a:lnTo>
                <a:lnTo>
                  <a:pt x="5021704" y="833704"/>
                </a:lnTo>
                <a:lnTo>
                  <a:pt x="0" y="8337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5280146" y="370427"/>
            <a:ext cx="3682498" cy="903903"/>
          </a:xfrm>
          <a:custGeom>
            <a:avLst/>
            <a:gdLst/>
            <a:ahLst/>
            <a:cxnLst/>
            <a:rect r="r" b="b" t="t" l="l"/>
            <a:pathLst>
              <a:path h="903903" w="3682498">
                <a:moveTo>
                  <a:pt x="0" y="0"/>
                </a:moveTo>
                <a:lnTo>
                  <a:pt x="3682498" y="0"/>
                </a:lnTo>
                <a:lnTo>
                  <a:pt x="3682498" y="903904"/>
                </a:lnTo>
                <a:lnTo>
                  <a:pt x="0" y="9039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99854" y="1384897"/>
            <a:ext cx="8748751" cy="2307174"/>
          </a:xfrm>
          <a:custGeom>
            <a:avLst/>
            <a:gdLst/>
            <a:ahLst/>
            <a:cxnLst/>
            <a:rect r="r" b="b" t="t" l="l"/>
            <a:pathLst>
              <a:path h="2307174" w="8748751">
                <a:moveTo>
                  <a:pt x="0" y="0"/>
                </a:moveTo>
                <a:lnTo>
                  <a:pt x="8748750" y="0"/>
                </a:lnTo>
                <a:lnTo>
                  <a:pt x="8748750" y="2307174"/>
                </a:lnTo>
                <a:lnTo>
                  <a:pt x="0" y="230717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 id="8"/>
          <p:cNvSpPr txBox="true"/>
          <p:nvPr/>
        </p:nvSpPr>
        <p:spPr>
          <a:xfrm rot="5820">
            <a:off x="575659" y="612648"/>
            <a:ext cx="2986897" cy="454657"/>
          </a:xfrm>
          <a:prstGeom prst="rect">
            <a:avLst/>
          </a:prstGeom>
        </p:spPr>
        <p:txBody>
          <a:bodyPr anchor="t" rtlCol="false" tIns="0" lIns="0" bIns="0" rIns="0">
            <a:spAutoFit/>
          </a:bodyPr>
          <a:lstStyle/>
          <a:p>
            <a:pPr algn="l">
              <a:lnSpc>
                <a:spcPts val="1679"/>
              </a:lnSpc>
            </a:pPr>
            <a:r>
              <a:rPr lang="en-US" b="true" sz="1399" i="true">
                <a:solidFill>
                  <a:srgbClr val="FFFFFF"/>
                </a:solidFill>
                <a:latin typeface="Poppins Bold Italics"/>
                <a:ea typeface="Poppins Bold Italics"/>
                <a:cs typeface="Poppins Bold Italics"/>
                <a:sym typeface="Poppins Bold Italics"/>
              </a:rPr>
              <a:t>“Private Equity Firms Must Face Whistleblower’s PPP Fraud Suit”</a:t>
            </a:r>
          </a:p>
        </p:txBody>
      </p:sp>
      <p:sp>
        <p:nvSpPr>
          <p:cNvPr name="TextBox 9" id="9"/>
          <p:cNvSpPr txBox="true"/>
          <p:nvPr/>
        </p:nvSpPr>
        <p:spPr>
          <a:xfrm rot="5820">
            <a:off x="547380" y="2774899"/>
            <a:ext cx="3480102" cy="673732"/>
          </a:xfrm>
          <a:prstGeom prst="rect">
            <a:avLst/>
          </a:prstGeom>
        </p:spPr>
        <p:txBody>
          <a:bodyPr anchor="t" rtlCol="false" tIns="0" lIns="0" bIns="0" rIns="0">
            <a:spAutoFit/>
          </a:bodyPr>
          <a:lstStyle/>
          <a:p>
            <a:pPr algn="ctr">
              <a:lnSpc>
                <a:spcPts val="1675"/>
              </a:lnSpc>
            </a:pPr>
            <a:r>
              <a:rPr lang="en-US" b="true" sz="1399">
                <a:solidFill>
                  <a:srgbClr val="FFFFFF"/>
                </a:solidFill>
                <a:latin typeface="Poppins Bold"/>
                <a:ea typeface="Poppins Bold"/>
                <a:cs typeface="Poppins Bold"/>
                <a:sym typeface="Poppins Bold"/>
              </a:rPr>
              <a:t>“Healthcare Executives Sentenced to Prison for Fraud LA Care, the Largest Publicly Operated Health Plan in the </a:t>
            </a:r>
          </a:p>
        </p:txBody>
      </p:sp>
      <p:sp>
        <p:nvSpPr>
          <p:cNvPr name="TextBox 10" id="10"/>
          <p:cNvSpPr txBox="true"/>
          <p:nvPr/>
        </p:nvSpPr>
        <p:spPr>
          <a:xfrm rot="5820">
            <a:off x="1085742" y="3415960"/>
            <a:ext cx="2344998" cy="245212"/>
          </a:xfrm>
          <a:prstGeom prst="rect">
            <a:avLst/>
          </a:prstGeom>
        </p:spPr>
        <p:txBody>
          <a:bodyPr anchor="t" rtlCol="false" tIns="0" lIns="0" bIns="0" rIns="0">
            <a:spAutoFit/>
          </a:bodyPr>
          <a:lstStyle/>
          <a:p>
            <a:pPr algn="l">
              <a:lnSpc>
                <a:spcPts val="1675"/>
              </a:lnSpc>
            </a:pPr>
            <a:r>
              <a:rPr lang="en-US" b="true" sz="1399">
                <a:solidFill>
                  <a:srgbClr val="FFFFFF"/>
                </a:solidFill>
                <a:latin typeface="Poppins Bold"/>
                <a:ea typeface="Poppins Bold"/>
                <a:cs typeface="Poppins Bold"/>
                <a:sym typeface="Poppins Bold"/>
              </a:rPr>
              <a:t>Country Paid $1,300,000”</a:t>
            </a:r>
          </a:p>
        </p:txBody>
      </p:sp>
      <p:sp>
        <p:nvSpPr>
          <p:cNvPr name="TextBox 11" id="11"/>
          <p:cNvSpPr txBox="true"/>
          <p:nvPr/>
        </p:nvSpPr>
        <p:spPr>
          <a:xfrm rot="5820">
            <a:off x="2177288" y="1554223"/>
            <a:ext cx="4926054" cy="885568"/>
          </a:xfrm>
          <a:prstGeom prst="rect">
            <a:avLst/>
          </a:prstGeom>
        </p:spPr>
        <p:txBody>
          <a:bodyPr anchor="t" rtlCol="false" tIns="0" lIns="0" bIns="0" rIns="0">
            <a:spAutoFit/>
          </a:bodyPr>
          <a:lstStyle/>
          <a:p>
            <a:pPr algn="ctr">
              <a:lnSpc>
                <a:spcPts val="1667"/>
              </a:lnSpc>
            </a:pPr>
            <a:r>
              <a:rPr lang="en-US" b="true" sz="1399">
                <a:solidFill>
                  <a:srgbClr val="FFFFFF"/>
                </a:solidFill>
                <a:latin typeface="Poppins Bold"/>
                <a:ea typeface="Poppins Bold"/>
                <a:cs typeface="Poppins Bold"/>
                <a:sym typeface="Poppins Bold"/>
              </a:rPr>
              <a:t>“Private Equity Firm and Former Health Centers Executives Pay $25 Million Over Alleged False Claims Submitted for Unlicensed and Unsupervised Patient Care”</a:t>
            </a:r>
          </a:p>
        </p:txBody>
      </p:sp>
      <p:sp>
        <p:nvSpPr>
          <p:cNvPr name="TextBox 12" id="12"/>
          <p:cNvSpPr txBox="true"/>
          <p:nvPr/>
        </p:nvSpPr>
        <p:spPr>
          <a:xfrm rot="5820">
            <a:off x="2177383" y="4187933"/>
            <a:ext cx="4926235" cy="674418"/>
          </a:xfrm>
          <a:prstGeom prst="rect">
            <a:avLst/>
          </a:prstGeom>
        </p:spPr>
        <p:txBody>
          <a:bodyPr anchor="t" rtlCol="false" tIns="0" lIns="0" bIns="0" rIns="0">
            <a:spAutoFit/>
          </a:bodyPr>
          <a:lstStyle/>
          <a:p>
            <a:pPr algn="ctr">
              <a:lnSpc>
                <a:spcPts val="1673"/>
              </a:lnSpc>
            </a:pPr>
            <a:r>
              <a:rPr lang="en-US" b="true" sz="1399">
                <a:solidFill>
                  <a:srgbClr val="FFFFFF"/>
                </a:solidFill>
                <a:latin typeface="Poppins Bold"/>
                <a:ea typeface="Poppins Bold"/>
                <a:cs typeface="Poppins Bold"/>
                <a:sym typeface="Poppins Bold"/>
              </a:rPr>
              <a:t>“The $16 Million Settlement Stems from a Series of Attacks in 2014 and 2015 that Potentially Exposed the Electronic Health Information of....”</a:t>
            </a:r>
          </a:p>
        </p:txBody>
      </p:sp>
      <p:sp>
        <p:nvSpPr>
          <p:cNvPr name="TextBox 13" id="13"/>
          <p:cNvSpPr txBox="true"/>
          <p:nvPr/>
        </p:nvSpPr>
        <p:spPr>
          <a:xfrm rot="5820">
            <a:off x="5528297" y="2860643"/>
            <a:ext cx="3290221" cy="670951"/>
          </a:xfrm>
          <a:prstGeom prst="rect">
            <a:avLst/>
          </a:prstGeom>
        </p:spPr>
        <p:txBody>
          <a:bodyPr anchor="t" rtlCol="false" tIns="0" lIns="0" bIns="0" rIns="0">
            <a:spAutoFit/>
          </a:bodyPr>
          <a:lstStyle/>
          <a:p>
            <a:pPr algn="ctr">
              <a:lnSpc>
                <a:spcPts val="1670"/>
              </a:lnSpc>
            </a:pPr>
            <a:r>
              <a:rPr lang="en-US" b="true" sz="1399">
                <a:solidFill>
                  <a:srgbClr val="FFFFFF"/>
                </a:solidFill>
                <a:latin typeface="Poppins Bold"/>
                <a:ea typeface="Poppins Bold"/>
                <a:cs typeface="Poppins Bold"/>
                <a:sym typeface="Poppins Bold"/>
              </a:rPr>
              <a:t>“Justice Department Charges Dozens for $1.2 Billion in Healthcare Fraud”</a:t>
            </a:r>
          </a:p>
        </p:txBody>
      </p:sp>
      <p:sp>
        <p:nvSpPr>
          <p:cNvPr name="TextBox 14" id="14"/>
          <p:cNvSpPr txBox="true"/>
          <p:nvPr/>
        </p:nvSpPr>
        <p:spPr>
          <a:xfrm rot="5820">
            <a:off x="5449573" y="477669"/>
            <a:ext cx="3450908" cy="672684"/>
          </a:xfrm>
          <a:prstGeom prst="rect">
            <a:avLst/>
          </a:prstGeom>
        </p:spPr>
        <p:txBody>
          <a:bodyPr anchor="t" rtlCol="false" tIns="0" lIns="0" bIns="0" rIns="0">
            <a:spAutoFit/>
          </a:bodyPr>
          <a:lstStyle/>
          <a:p>
            <a:pPr algn="ctr">
              <a:lnSpc>
                <a:spcPts val="1677"/>
              </a:lnSpc>
            </a:pPr>
            <a:r>
              <a:rPr lang="en-US" b="true" sz="1399">
                <a:solidFill>
                  <a:srgbClr val="FFFFFF"/>
                </a:solidFill>
                <a:latin typeface="Poppins Bold"/>
                <a:ea typeface="Poppins Bold"/>
                <a:cs typeface="Poppins Bold"/>
                <a:sym typeface="Poppins Bold"/>
              </a:rPr>
              <a:t>“EEG Testing and Private Companies Pay $15.3 Million to Resolve Kickback and False Billing Allegations”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189929" y="1895799"/>
            <a:ext cx="4819802" cy="2331901"/>
          </a:xfrm>
          <a:custGeom>
            <a:avLst/>
            <a:gdLst/>
            <a:ahLst/>
            <a:cxnLst/>
            <a:rect r="r" b="b" t="t" l="l"/>
            <a:pathLst>
              <a:path h="2331901" w="4819802">
                <a:moveTo>
                  <a:pt x="0" y="0"/>
                </a:moveTo>
                <a:lnTo>
                  <a:pt x="4819802" y="0"/>
                </a:lnTo>
                <a:lnTo>
                  <a:pt x="4819802" y="2331901"/>
                </a:lnTo>
                <a:lnTo>
                  <a:pt x="0" y="23319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26425" y="277778"/>
            <a:ext cx="5067538" cy="1317698"/>
          </a:xfrm>
          <a:custGeom>
            <a:avLst/>
            <a:gdLst/>
            <a:ahLst/>
            <a:cxnLst/>
            <a:rect r="r" b="b" t="t" l="l"/>
            <a:pathLst>
              <a:path h="1317698" w="5067538">
                <a:moveTo>
                  <a:pt x="0" y="0"/>
                </a:moveTo>
                <a:lnTo>
                  <a:pt x="5067538" y="0"/>
                </a:lnTo>
                <a:lnTo>
                  <a:pt x="5067538" y="1317698"/>
                </a:lnTo>
                <a:lnTo>
                  <a:pt x="0" y="131769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299495" y="982056"/>
            <a:ext cx="3870141" cy="241297"/>
          </a:xfrm>
          <a:prstGeom prst="rect">
            <a:avLst/>
          </a:prstGeom>
        </p:spPr>
        <p:txBody>
          <a:bodyPr anchor="t" rtlCol="false" tIns="0" lIns="0" bIns="0" rIns="0">
            <a:spAutoFit/>
          </a:bodyPr>
          <a:lstStyle/>
          <a:p>
            <a:pPr algn="l">
              <a:lnSpc>
                <a:spcPts val="1679"/>
              </a:lnSpc>
            </a:pPr>
            <a:r>
              <a:rPr lang="en-US" sz="1399" i="true">
                <a:solidFill>
                  <a:srgbClr val="000000"/>
                </a:solidFill>
                <a:latin typeface="Poppins Italics"/>
                <a:ea typeface="Poppins Italics"/>
                <a:cs typeface="Poppins Italics"/>
                <a:sym typeface="Poppins Italics"/>
              </a:rPr>
              <a:t>Compliance spans an entire organization. </a:t>
            </a:r>
          </a:p>
        </p:txBody>
      </p:sp>
      <p:sp>
        <p:nvSpPr>
          <p:cNvPr name="TextBox 7" id="7"/>
          <p:cNvSpPr txBox="true"/>
          <p:nvPr/>
        </p:nvSpPr>
        <p:spPr>
          <a:xfrm rot="0">
            <a:off x="299495" y="1195416"/>
            <a:ext cx="3792693" cy="241297"/>
          </a:xfrm>
          <a:prstGeom prst="rect">
            <a:avLst/>
          </a:prstGeom>
        </p:spPr>
        <p:txBody>
          <a:bodyPr anchor="t" rtlCol="false" tIns="0" lIns="0" bIns="0" rIns="0">
            <a:spAutoFit/>
          </a:bodyPr>
          <a:lstStyle/>
          <a:p>
            <a:pPr algn="l">
              <a:lnSpc>
                <a:spcPts val="1679"/>
              </a:lnSpc>
            </a:pPr>
            <a:r>
              <a:rPr lang="en-US" sz="1399" i="true">
                <a:solidFill>
                  <a:srgbClr val="000000"/>
                </a:solidFill>
                <a:latin typeface="Poppins Italics"/>
                <a:ea typeface="Poppins Italics"/>
                <a:cs typeface="Poppins Italics"/>
                <a:sym typeface="Poppins Italics"/>
              </a:rPr>
              <a:t>Compliance isn’t a department inside an </a:t>
            </a:r>
          </a:p>
        </p:txBody>
      </p:sp>
      <p:sp>
        <p:nvSpPr>
          <p:cNvPr name="TextBox 8" id="8"/>
          <p:cNvSpPr txBox="true"/>
          <p:nvPr/>
        </p:nvSpPr>
        <p:spPr>
          <a:xfrm rot="0">
            <a:off x="299495" y="1408776"/>
            <a:ext cx="4865418" cy="241297"/>
          </a:xfrm>
          <a:prstGeom prst="rect">
            <a:avLst/>
          </a:prstGeom>
        </p:spPr>
        <p:txBody>
          <a:bodyPr anchor="t" rtlCol="false" tIns="0" lIns="0" bIns="0" rIns="0">
            <a:spAutoFit/>
          </a:bodyPr>
          <a:lstStyle/>
          <a:p>
            <a:pPr algn="l">
              <a:lnSpc>
                <a:spcPts val="1679"/>
              </a:lnSpc>
            </a:pPr>
            <a:r>
              <a:rPr lang="en-US" sz="1399" i="true">
                <a:solidFill>
                  <a:srgbClr val="000000"/>
                </a:solidFill>
                <a:latin typeface="Poppins Italics"/>
                <a:ea typeface="Poppins Italics"/>
                <a:cs typeface="Poppins Italics"/>
                <a:sym typeface="Poppins Italics"/>
              </a:rPr>
              <a:t>organization, it is a partner to every strategic, growth </a:t>
            </a:r>
          </a:p>
        </p:txBody>
      </p:sp>
      <p:sp>
        <p:nvSpPr>
          <p:cNvPr name="TextBox 9" id="9"/>
          <p:cNvSpPr txBox="true"/>
          <p:nvPr/>
        </p:nvSpPr>
        <p:spPr>
          <a:xfrm rot="0">
            <a:off x="299495" y="1622136"/>
            <a:ext cx="2729408" cy="241297"/>
          </a:xfrm>
          <a:prstGeom prst="rect">
            <a:avLst/>
          </a:prstGeom>
        </p:spPr>
        <p:txBody>
          <a:bodyPr anchor="t" rtlCol="false" tIns="0" lIns="0" bIns="0" rIns="0">
            <a:spAutoFit/>
          </a:bodyPr>
          <a:lstStyle/>
          <a:p>
            <a:pPr algn="l">
              <a:lnSpc>
                <a:spcPts val="1679"/>
              </a:lnSpc>
            </a:pPr>
            <a:r>
              <a:rPr lang="en-US" sz="1399" i="true">
                <a:solidFill>
                  <a:srgbClr val="000000"/>
                </a:solidFill>
                <a:latin typeface="Poppins Italics"/>
                <a:ea typeface="Poppins Italics"/>
                <a:cs typeface="Poppins Italics"/>
                <a:sym typeface="Poppins Italics"/>
              </a:rPr>
              <a:t>and revenue-driving initiative.</a:t>
            </a:r>
          </a:p>
        </p:txBody>
      </p:sp>
      <p:sp>
        <p:nvSpPr>
          <p:cNvPr name="TextBox 10" id="10"/>
          <p:cNvSpPr txBox="true"/>
          <p:nvPr/>
        </p:nvSpPr>
        <p:spPr>
          <a:xfrm rot="0">
            <a:off x="396916" y="1805635"/>
            <a:ext cx="109538" cy="409708"/>
          </a:xfrm>
          <a:prstGeom prst="rect">
            <a:avLst/>
          </a:prstGeom>
        </p:spPr>
        <p:txBody>
          <a:bodyPr anchor="t" rtlCol="false" tIns="0" lIns="0" bIns="0" rIns="0">
            <a:spAutoFit/>
          </a:bodyPr>
          <a:lstStyle/>
          <a:p>
            <a:pPr algn="l">
              <a:lnSpc>
                <a:spcPts val="3499"/>
              </a:lnSpc>
            </a:pPr>
            <a:r>
              <a:rPr lang="en-US" sz="1399">
                <a:solidFill>
                  <a:srgbClr val="000000"/>
                </a:solidFill>
                <a:latin typeface="Arial"/>
                <a:ea typeface="Arial"/>
                <a:cs typeface="Arial"/>
                <a:sym typeface="Arial"/>
              </a:rPr>
              <a:t>●</a:t>
            </a:r>
          </a:p>
        </p:txBody>
      </p:sp>
      <p:sp>
        <p:nvSpPr>
          <p:cNvPr name="TextBox 11" id="11"/>
          <p:cNvSpPr txBox="true"/>
          <p:nvPr/>
        </p:nvSpPr>
        <p:spPr>
          <a:xfrm rot="0">
            <a:off x="732854" y="1827828"/>
            <a:ext cx="4319902" cy="2973067"/>
          </a:xfrm>
          <a:prstGeom prst="rect">
            <a:avLst/>
          </a:prstGeom>
        </p:spPr>
        <p:txBody>
          <a:bodyPr anchor="t" rtlCol="false" tIns="0" lIns="0" bIns="0" rIns="0">
            <a:spAutoFit/>
          </a:bodyPr>
          <a:lstStyle/>
          <a:p>
            <a:pPr algn="l">
              <a:lnSpc>
                <a:spcPts val="3499"/>
              </a:lnSpc>
            </a:pPr>
            <a:r>
              <a:rPr lang="en-US" sz="1399">
                <a:solidFill>
                  <a:srgbClr val="000000"/>
                </a:solidFill>
                <a:latin typeface="Poppins"/>
                <a:ea typeface="Poppins"/>
                <a:cs typeface="Poppins"/>
                <a:sym typeface="Poppins"/>
              </a:rPr>
              <a:t>Smart compliance programs protect revenue </a:t>
            </a:r>
          </a:p>
          <a:p>
            <a:pPr algn="l">
              <a:lnSpc>
                <a:spcPts val="699"/>
              </a:lnSpc>
            </a:pPr>
            <a:r>
              <a:rPr lang="en-US" sz="1399">
                <a:solidFill>
                  <a:srgbClr val="000000"/>
                </a:solidFill>
                <a:latin typeface="Poppins"/>
                <a:ea typeface="Poppins"/>
                <a:cs typeface="Poppins"/>
                <a:sym typeface="Poppins"/>
              </a:rPr>
              <a:t>by ensuring the right practices are executed in </a:t>
            </a:r>
          </a:p>
          <a:p>
            <a:pPr algn="l">
              <a:lnSpc>
                <a:spcPts val="2659"/>
              </a:lnSpc>
            </a:pPr>
            <a:r>
              <a:rPr lang="en-US" sz="1399">
                <a:solidFill>
                  <a:srgbClr val="000000"/>
                </a:solidFill>
                <a:latin typeface="Poppins"/>
                <a:ea typeface="Poppins"/>
                <a:cs typeface="Poppins"/>
                <a:sym typeface="Poppins"/>
              </a:rPr>
              <a:t>the right ways, thus minimizing risk</a:t>
            </a:r>
          </a:p>
          <a:p>
            <a:pPr algn="l">
              <a:lnSpc>
                <a:spcPts val="3499"/>
              </a:lnSpc>
            </a:pPr>
            <a:r>
              <a:rPr lang="en-US" sz="1399">
                <a:solidFill>
                  <a:srgbClr val="000000"/>
                </a:solidFill>
                <a:latin typeface="Poppins"/>
                <a:ea typeface="Poppins"/>
                <a:cs typeface="Poppins"/>
                <a:sym typeface="Poppins"/>
              </a:rPr>
              <a:t>The value of compliance is the impact of a loss </a:t>
            </a:r>
          </a:p>
          <a:p>
            <a:pPr algn="l">
              <a:lnSpc>
                <a:spcPts val="699"/>
              </a:lnSpc>
            </a:pPr>
            <a:r>
              <a:rPr lang="en-US" sz="1399" i="true">
                <a:solidFill>
                  <a:srgbClr val="000000"/>
                </a:solidFill>
                <a:latin typeface="Poppins Italics"/>
                <a:ea typeface="Poppins Italics"/>
                <a:cs typeface="Poppins Italics"/>
                <a:sym typeface="Poppins Italics"/>
              </a:rPr>
              <a:t>not recognized. </a:t>
            </a:r>
            <a:r>
              <a:rPr lang="en-US" sz="1399">
                <a:solidFill>
                  <a:srgbClr val="000000"/>
                </a:solidFill>
                <a:latin typeface="Poppins"/>
                <a:ea typeface="Poppins"/>
                <a:cs typeface="Poppins"/>
                <a:sym typeface="Poppins"/>
              </a:rPr>
              <a:t>Clinical compliance prevents </a:t>
            </a:r>
          </a:p>
          <a:p>
            <a:pPr algn="l">
              <a:lnSpc>
                <a:spcPts val="2659"/>
              </a:lnSpc>
            </a:pPr>
            <a:r>
              <a:rPr lang="en-US" sz="1399">
                <a:solidFill>
                  <a:srgbClr val="000000"/>
                </a:solidFill>
                <a:latin typeface="Poppins"/>
                <a:ea typeface="Poppins"/>
                <a:cs typeface="Poppins"/>
                <a:sym typeface="Poppins"/>
              </a:rPr>
              <a:t>medical malpractice lawsuits, just as properly </a:t>
            </a:r>
          </a:p>
          <a:p>
            <a:pPr algn="l">
              <a:lnSpc>
                <a:spcPts val="699"/>
              </a:lnSpc>
            </a:pPr>
            <a:r>
              <a:rPr lang="en-US" sz="1399">
                <a:solidFill>
                  <a:srgbClr val="000000"/>
                </a:solidFill>
                <a:latin typeface="Poppins"/>
                <a:ea typeface="Poppins"/>
                <a:cs typeface="Poppins"/>
                <a:sym typeface="Poppins"/>
              </a:rPr>
              <a:t>credentialing providers ensures excellence in </a:t>
            </a:r>
          </a:p>
          <a:p>
            <a:pPr algn="l">
              <a:lnSpc>
                <a:spcPts val="2659"/>
              </a:lnSpc>
            </a:pPr>
            <a:r>
              <a:rPr lang="en-US" sz="1399">
                <a:solidFill>
                  <a:srgbClr val="000000"/>
                </a:solidFill>
                <a:latin typeface="Poppins"/>
                <a:ea typeface="Poppins"/>
                <a:cs typeface="Poppins"/>
                <a:sym typeface="Poppins"/>
              </a:rPr>
              <a:t>care, following proper policy and procedure for </a:t>
            </a:r>
          </a:p>
          <a:p>
            <a:pPr algn="l">
              <a:lnSpc>
                <a:spcPts val="699"/>
              </a:lnSpc>
            </a:pPr>
            <a:r>
              <a:rPr lang="en-US" sz="1399">
                <a:solidFill>
                  <a:srgbClr val="000000"/>
                </a:solidFill>
                <a:latin typeface="Poppins"/>
                <a:ea typeface="Poppins"/>
                <a:cs typeface="Poppins"/>
                <a:sym typeface="Poppins"/>
              </a:rPr>
              <a:t>coding prevents overbilling and paybacks </a:t>
            </a:r>
          </a:p>
          <a:p>
            <a:pPr algn="l">
              <a:lnSpc>
                <a:spcPts val="3499"/>
              </a:lnSpc>
            </a:pPr>
            <a:r>
              <a:rPr lang="en-US" sz="1399">
                <a:solidFill>
                  <a:srgbClr val="000000"/>
                </a:solidFill>
                <a:latin typeface="Poppins"/>
                <a:ea typeface="Poppins"/>
                <a:cs typeface="Poppins"/>
                <a:sym typeface="Poppins"/>
              </a:rPr>
              <a:t>Compliance manages risk and prevents loss to </a:t>
            </a:r>
          </a:p>
          <a:p>
            <a:pPr algn="l">
              <a:lnSpc>
                <a:spcPts val="699"/>
              </a:lnSpc>
            </a:pPr>
            <a:r>
              <a:rPr lang="en-US" sz="1399">
                <a:solidFill>
                  <a:srgbClr val="000000"/>
                </a:solidFill>
                <a:latin typeface="Poppins"/>
                <a:ea typeface="Poppins"/>
                <a:cs typeface="Poppins"/>
                <a:sym typeface="Poppins"/>
              </a:rPr>
              <a:t>an organization</a:t>
            </a:r>
          </a:p>
        </p:txBody>
      </p:sp>
      <p:sp>
        <p:nvSpPr>
          <p:cNvPr name="TextBox 12" id="12"/>
          <p:cNvSpPr txBox="true"/>
          <p:nvPr/>
        </p:nvSpPr>
        <p:spPr>
          <a:xfrm rot="0">
            <a:off x="396916" y="2659075"/>
            <a:ext cx="109538" cy="409708"/>
          </a:xfrm>
          <a:prstGeom prst="rect">
            <a:avLst/>
          </a:prstGeom>
        </p:spPr>
        <p:txBody>
          <a:bodyPr anchor="t" rtlCol="false" tIns="0" lIns="0" bIns="0" rIns="0">
            <a:spAutoFit/>
          </a:bodyPr>
          <a:lstStyle/>
          <a:p>
            <a:pPr algn="l">
              <a:lnSpc>
                <a:spcPts val="3499"/>
              </a:lnSpc>
            </a:pPr>
            <a:r>
              <a:rPr lang="en-US" sz="1399">
                <a:solidFill>
                  <a:srgbClr val="000000"/>
                </a:solidFill>
                <a:latin typeface="Arial"/>
                <a:ea typeface="Arial"/>
                <a:cs typeface="Arial"/>
                <a:sym typeface="Arial"/>
              </a:rPr>
              <a:t>●</a:t>
            </a:r>
          </a:p>
        </p:txBody>
      </p:sp>
      <p:sp>
        <p:nvSpPr>
          <p:cNvPr name="TextBox 13" id="13"/>
          <p:cNvSpPr txBox="true"/>
          <p:nvPr/>
        </p:nvSpPr>
        <p:spPr>
          <a:xfrm rot="0">
            <a:off x="396916" y="4152595"/>
            <a:ext cx="109538" cy="409708"/>
          </a:xfrm>
          <a:prstGeom prst="rect">
            <a:avLst/>
          </a:prstGeom>
        </p:spPr>
        <p:txBody>
          <a:bodyPr anchor="t" rtlCol="false" tIns="0" lIns="0" bIns="0" rIns="0">
            <a:spAutoFit/>
          </a:bodyPr>
          <a:lstStyle/>
          <a:p>
            <a:pPr algn="l">
              <a:lnSpc>
                <a:spcPts val="3499"/>
              </a:lnSpc>
            </a:pPr>
            <a:r>
              <a:rPr lang="en-US" sz="1399">
                <a:solidFill>
                  <a:srgbClr val="000000"/>
                </a:solidFill>
                <a:latin typeface="Arial"/>
                <a:ea typeface="Arial"/>
                <a:cs typeface="Arial"/>
                <a:sym typeface="Arial"/>
              </a:rPr>
              <a:t>●</a:t>
            </a:r>
          </a:p>
        </p:txBody>
      </p:sp>
      <p:sp>
        <p:nvSpPr>
          <p:cNvPr name="TextBox 14" id="14"/>
          <p:cNvSpPr txBox="true"/>
          <p:nvPr/>
        </p:nvSpPr>
        <p:spPr>
          <a:xfrm rot="0">
            <a:off x="275654" y="433092"/>
            <a:ext cx="4487780" cy="561975"/>
          </a:xfrm>
          <a:prstGeom prst="rect">
            <a:avLst/>
          </a:prstGeom>
        </p:spPr>
        <p:txBody>
          <a:bodyPr anchor="t" rtlCol="false" tIns="0" lIns="0" bIns="0" rIns="0">
            <a:spAutoFit/>
          </a:bodyPr>
          <a:lstStyle/>
          <a:p>
            <a:pPr algn="l">
              <a:lnSpc>
                <a:spcPts val="4200"/>
              </a:lnSpc>
            </a:pPr>
            <a:r>
              <a:rPr lang="en-US" b="true" sz="3000">
                <a:solidFill>
                  <a:srgbClr val="000000"/>
                </a:solidFill>
                <a:latin typeface="Poppins Bold"/>
                <a:ea typeface="Poppins Bold"/>
                <a:cs typeface="Poppins Bold"/>
                <a:sym typeface="Poppins Bold"/>
              </a:rPr>
              <a:t>The </a:t>
            </a:r>
            <a:r>
              <a:rPr lang="en-US" b="true" sz="3000">
                <a:solidFill>
                  <a:srgbClr val="054F9C"/>
                </a:solidFill>
                <a:latin typeface="Poppins Bold"/>
                <a:ea typeface="Poppins Bold"/>
                <a:cs typeface="Poppins Bold"/>
                <a:sym typeface="Poppins Bold"/>
              </a:rPr>
              <a:t>ROI</a:t>
            </a:r>
            <a:r>
              <a:rPr lang="en-US" b="true" sz="3000">
                <a:solidFill>
                  <a:srgbClr val="000000"/>
                </a:solidFill>
                <a:latin typeface="Poppins Bold"/>
                <a:ea typeface="Poppins Bold"/>
                <a:cs typeface="Poppins Bold"/>
                <a:sym typeface="Poppins Bold"/>
              </a:rPr>
              <a:t> of Compliance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321278" y="243621"/>
            <a:ext cx="7990599" cy="1448048"/>
          </a:xfrm>
          <a:custGeom>
            <a:avLst/>
            <a:gdLst/>
            <a:ahLst/>
            <a:cxnLst/>
            <a:rect r="r" b="b" t="t" l="l"/>
            <a:pathLst>
              <a:path h="1448048" w="7990599">
                <a:moveTo>
                  <a:pt x="0" y="0"/>
                </a:moveTo>
                <a:lnTo>
                  <a:pt x="7990599" y="0"/>
                </a:lnTo>
                <a:lnTo>
                  <a:pt x="7990599" y="1448048"/>
                </a:lnTo>
                <a:lnTo>
                  <a:pt x="0" y="14480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321278" y="2052952"/>
            <a:ext cx="8284654" cy="2057476"/>
          </a:xfrm>
          <a:custGeom>
            <a:avLst/>
            <a:gdLst/>
            <a:ahLst/>
            <a:cxnLst/>
            <a:rect r="r" b="b" t="t" l="l"/>
            <a:pathLst>
              <a:path h="2057476" w="8284654">
                <a:moveTo>
                  <a:pt x="0" y="0"/>
                </a:moveTo>
                <a:lnTo>
                  <a:pt x="8284655" y="0"/>
                </a:lnTo>
                <a:lnTo>
                  <a:pt x="8284655" y="2057476"/>
                </a:lnTo>
                <a:lnTo>
                  <a:pt x="0" y="20574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927697" y="2607231"/>
            <a:ext cx="3405321" cy="1948177"/>
          </a:xfrm>
          <a:prstGeom prst="rect">
            <a:avLst/>
          </a:prstGeom>
        </p:spPr>
        <p:txBody>
          <a:bodyPr anchor="t" rtlCol="false" tIns="0" lIns="0" bIns="0" rIns="0">
            <a:spAutoFit/>
          </a:bodyPr>
          <a:lstStyle/>
          <a:p>
            <a:pPr algn="just">
              <a:lnSpc>
                <a:spcPts val="1679"/>
              </a:lnSpc>
            </a:pPr>
            <a:r>
              <a:rPr lang="en-US" sz="1399">
                <a:solidFill>
                  <a:srgbClr val="000000"/>
                </a:solidFill>
                <a:latin typeface="Poppins"/>
                <a:ea typeface="Poppins"/>
                <a:cs typeface="Poppins"/>
                <a:sym typeface="Poppins"/>
              </a:rPr>
              <a:t>Have a platform for tracking work plan progress and compliance initiatives in order to report in a meaningful way to the board Identify meaningful key performance indicators for the organization and use technology to track and analyze the data</a:t>
            </a:r>
          </a:p>
        </p:txBody>
      </p:sp>
      <p:sp>
        <p:nvSpPr>
          <p:cNvPr name="TextBox 7" id="7"/>
          <p:cNvSpPr txBox="true"/>
          <p:nvPr/>
        </p:nvSpPr>
        <p:spPr>
          <a:xfrm rot="0">
            <a:off x="470497" y="913552"/>
            <a:ext cx="4101913" cy="1094737"/>
          </a:xfrm>
          <a:prstGeom prst="rect">
            <a:avLst/>
          </a:prstGeom>
        </p:spPr>
        <p:txBody>
          <a:bodyPr anchor="t" rtlCol="false" tIns="0" lIns="0" bIns="0" rIns="0">
            <a:spAutoFit/>
          </a:bodyPr>
          <a:lstStyle/>
          <a:p>
            <a:pPr algn="l">
              <a:lnSpc>
                <a:spcPts val="1679"/>
              </a:lnSpc>
            </a:pPr>
            <a:r>
              <a:rPr lang="en-US" sz="1399" i="true">
                <a:solidFill>
                  <a:srgbClr val="000000"/>
                </a:solidFill>
                <a:latin typeface="Poppins Italics"/>
                <a:ea typeface="Poppins Italics"/>
                <a:cs typeface="Poppins Italics"/>
                <a:sym typeface="Poppins Italics"/>
              </a:rPr>
              <a:t>The right technology solution should provide the compliance team with a meaningful dashboard so efforts can be disseminated to key stakeholders to show the value of the investment in compliance.</a:t>
            </a:r>
          </a:p>
        </p:txBody>
      </p:sp>
      <p:sp>
        <p:nvSpPr>
          <p:cNvPr name="TextBox 8" id="8"/>
          <p:cNvSpPr txBox="true"/>
          <p:nvPr/>
        </p:nvSpPr>
        <p:spPr>
          <a:xfrm rot="0">
            <a:off x="5116601" y="3332302"/>
            <a:ext cx="3426362" cy="1094737"/>
          </a:xfrm>
          <a:prstGeom prst="rect">
            <a:avLst/>
          </a:prstGeom>
        </p:spPr>
        <p:txBody>
          <a:bodyPr anchor="t" rtlCol="false" tIns="0" lIns="0" bIns="0" rIns="0">
            <a:spAutoFit/>
          </a:bodyPr>
          <a:lstStyle/>
          <a:p>
            <a:pPr algn="ctr">
              <a:lnSpc>
                <a:spcPts val="1679"/>
              </a:lnSpc>
            </a:pPr>
            <a:r>
              <a:rPr lang="en-US" sz="1399">
                <a:solidFill>
                  <a:srgbClr val="000000"/>
                </a:solidFill>
                <a:latin typeface="Poppins"/>
                <a:ea typeface="Poppins"/>
                <a:cs typeface="Poppins"/>
                <a:sym typeface="Poppins"/>
              </a:rPr>
              <a:t>Using the KPIs and reporting mechanisms, the compliance team can tie compliance efforts to key company goals and initiatives, giving compliance a meaningful seat at the </a:t>
            </a:r>
          </a:p>
        </p:txBody>
      </p:sp>
      <p:sp>
        <p:nvSpPr>
          <p:cNvPr name="TextBox 9" id="9"/>
          <p:cNvSpPr txBox="true"/>
          <p:nvPr/>
        </p:nvSpPr>
        <p:spPr>
          <a:xfrm rot="0">
            <a:off x="6523453" y="4399102"/>
            <a:ext cx="506349" cy="241297"/>
          </a:xfrm>
          <a:prstGeom prst="rect">
            <a:avLst/>
          </a:prstGeom>
        </p:spPr>
        <p:txBody>
          <a:bodyPr anchor="t" rtlCol="false" tIns="0" lIns="0" bIns="0" rIns="0">
            <a:spAutoFit/>
          </a:bodyPr>
          <a:lstStyle/>
          <a:p>
            <a:pPr algn="l">
              <a:lnSpc>
                <a:spcPts val="1679"/>
              </a:lnSpc>
            </a:pPr>
            <a:r>
              <a:rPr lang="en-US" sz="1399">
                <a:solidFill>
                  <a:srgbClr val="000000"/>
                </a:solidFill>
                <a:latin typeface="Poppins"/>
                <a:ea typeface="Poppins"/>
                <a:cs typeface="Poppins"/>
                <a:sym typeface="Poppins"/>
              </a:rPr>
              <a:t>table.</a:t>
            </a:r>
          </a:p>
        </p:txBody>
      </p:sp>
      <p:sp>
        <p:nvSpPr>
          <p:cNvPr name="TextBox 10" id="10"/>
          <p:cNvSpPr txBox="true"/>
          <p:nvPr/>
        </p:nvSpPr>
        <p:spPr>
          <a:xfrm rot="0">
            <a:off x="470497" y="399631"/>
            <a:ext cx="4600327" cy="447675"/>
          </a:xfrm>
          <a:prstGeom prst="rect">
            <a:avLst/>
          </a:prstGeom>
        </p:spPr>
        <p:txBody>
          <a:bodyPr anchor="t" rtlCol="false" tIns="0" lIns="0" bIns="0" rIns="0">
            <a:spAutoFit/>
          </a:bodyPr>
          <a:lstStyle/>
          <a:p>
            <a:pPr algn="l">
              <a:lnSpc>
                <a:spcPts val="3359"/>
              </a:lnSpc>
            </a:pPr>
            <a:r>
              <a:rPr lang="en-US" b="true" sz="2400">
                <a:solidFill>
                  <a:srgbClr val="000000"/>
                </a:solidFill>
                <a:latin typeface="Poppins Bold"/>
                <a:ea typeface="Poppins Bold"/>
                <a:cs typeface="Poppins Bold"/>
                <a:sym typeface="Poppins Bold"/>
              </a:rPr>
              <a:t>Technology and Compliance</a:t>
            </a:r>
          </a:p>
        </p:txBody>
      </p:sp>
      <p:sp>
        <p:nvSpPr>
          <p:cNvPr name="TextBox 11" id="11"/>
          <p:cNvSpPr txBox="true"/>
          <p:nvPr/>
        </p:nvSpPr>
        <p:spPr>
          <a:xfrm rot="0">
            <a:off x="591769" y="2556462"/>
            <a:ext cx="109538" cy="266833"/>
          </a:xfrm>
          <a:prstGeom prst="rect">
            <a:avLst/>
          </a:prstGeom>
        </p:spPr>
        <p:txBody>
          <a:bodyPr anchor="t" rtlCol="false" tIns="0" lIns="0" bIns="0" rIns="0">
            <a:spAutoFit/>
          </a:bodyPr>
          <a:lstStyle/>
          <a:p>
            <a:pPr algn="l">
              <a:lnSpc>
                <a:spcPts val="1959"/>
              </a:lnSpc>
            </a:pPr>
            <a:r>
              <a:rPr lang="en-US" sz="1399">
                <a:solidFill>
                  <a:srgbClr val="000000"/>
                </a:solidFill>
                <a:latin typeface="Arial"/>
                <a:ea typeface="Arial"/>
                <a:cs typeface="Arial"/>
                <a:sym typeface="Arial"/>
              </a:rPr>
              <a:t>●</a:t>
            </a:r>
          </a:p>
        </p:txBody>
      </p:sp>
      <p:sp>
        <p:nvSpPr>
          <p:cNvPr name="TextBox 12" id="12"/>
          <p:cNvSpPr txBox="true"/>
          <p:nvPr/>
        </p:nvSpPr>
        <p:spPr>
          <a:xfrm rot="0">
            <a:off x="591769" y="3623262"/>
            <a:ext cx="109538" cy="266833"/>
          </a:xfrm>
          <a:prstGeom prst="rect">
            <a:avLst/>
          </a:prstGeom>
        </p:spPr>
        <p:txBody>
          <a:bodyPr anchor="t" rtlCol="false" tIns="0" lIns="0" bIns="0" rIns="0">
            <a:spAutoFit/>
          </a:bodyPr>
          <a:lstStyle/>
          <a:p>
            <a:pPr algn="l">
              <a:lnSpc>
                <a:spcPts val="1959"/>
              </a:lnSpc>
            </a:pPr>
            <a:r>
              <a:rPr lang="en-US" sz="1399">
                <a:solidFill>
                  <a:srgbClr val="000000"/>
                </a:solidFill>
                <a:latin typeface="Arial"/>
                <a:ea typeface="Arial"/>
                <a:cs typeface="Arial"/>
                <a:sym typeface="Arial"/>
              </a:rPr>
              <a:t>●</a:t>
            </a:r>
          </a:p>
        </p:txBody>
      </p:sp>
      <p:sp>
        <p:nvSpPr>
          <p:cNvPr name="TextBox 13" id="13"/>
          <p:cNvSpPr txBox="true"/>
          <p:nvPr/>
        </p:nvSpPr>
        <p:spPr>
          <a:xfrm rot="0">
            <a:off x="511178" y="2200456"/>
            <a:ext cx="2998984" cy="285750"/>
          </a:xfrm>
          <a:prstGeom prst="rect">
            <a:avLst/>
          </a:prstGeom>
        </p:spPr>
        <p:txBody>
          <a:bodyPr anchor="t" rtlCol="false" tIns="0" lIns="0" bIns="0" rIns="0">
            <a:spAutoFit/>
          </a:bodyPr>
          <a:lstStyle/>
          <a:p>
            <a:pPr algn="l">
              <a:lnSpc>
                <a:spcPts val="2100"/>
              </a:lnSpc>
            </a:pPr>
            <a:r>
              <a:rPr lang="en-US" b="true" sz="1500">
                <a:solidFill>
                  <a:srgbClr val="054F9C"/>
                </a:solidFill>
                <a:latin typeface="Poppins Bold"/>
                <a:ea typeface="Poppins Bold"/>
                <a:cs typeface="Poppins Bold"/>
                <a:sym typeface="Poppins Bold"/>
              </a:rPr>
              <a:t>The compliance team should: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438445" y="2749496"/>
            <a:ext cx="4345200" cy="1361399"/>
          </a:xfrm>
          <a:custGeom>
            <a:avLst/>
            <a:gdLst/>
            <a:ahLst/>
            <a:cxnLst/>
            <a:rect r="r" b="b" t="t" l="l"/>
            <a:pathLst>
              <a:path h="1361399" w="4345200">
                <a:moveTo>
                  <a:pt x="0" y="0"/>
                </a:moveTo>
                <a:lnTo>
                  <a:pt x="4345201" y="0"/>
                </a:lnTo>
                <a:lnTo>
                  <a:pt x="4345201" y="1361399"/>
                </a:lnTo>
                <a:lnTo>
                  <a:pt x="0" y="13613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397450" y="166097"/>
            <a:ext cx="7990599" cy="2191426"/>
          </a:xfrm>
          <a:custGeom>
            <a:avLst/>
            <a:gdLst/>
            <a:ahLst/>
            <a:cxnLst/>
            <a:rect r="r" b="b" t="t" l="l"/>
            <a:pathLst>
              <a:path h="2191426" w="7990599">
                <a:moveTo>
                  <a:pt x="0" y="0"/>
                </a:moveTo>
                <a:lnTo>
                  <a:pt x="7990598" y="0"/>
                </a:lnTo>
                <a:lnTo>
                  <a:pt x="7990598" y="2191426"/>
                </a:lnTo>
                <a:lnTo>
                  <a:pt x="0" y="21914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546678" y="1036101"/>
            <a:ext cx="6127109" cy="1734817"/>
          </a:xfrm>
          <a:prstGeom prst="rect">
            <a:avLst/>
          </a:prstGeom>
        </p:spPr>
        <p:txBody>
          <a:bodyPr anchor="t" rtlCol="false" tIns="0" lIns="0" bIns="0" rIns="0">
            <a:spAutoFit/>
          </a:bodyPr>
          <a:lstStyle/>
          <a:p>
            <a:pPr algn="l">
              <a:lnSpc>
                <a:spcPts val="1679"/>
              </a:lnSpc>
            </a:pPr>
            <a:r>
              <a:rPr lang="en-US" sz="1399">
                <a:solidFill>
                  <a:srgbClr val="000000"/>
                </a:solidFill>
                <a:latin typeface="Poppins"/>
                <a:ea typeface="Poppins"/>
                <a:cs typeface="Poppins"/>
                <a:sym typeface="Poppins"/>
              </a:rPr>
              <a:t>Compliancy Group’s software simplifies the tracking of compliance efforts that prove effective compliance – ultimately providing a defense, and protection. </a:t>
            </a:r>
          </a:p>
          <a:p>
            <a:pPr algn="l">
              <a:lnSpc>
                <a:spcPts val="3499"/>
              </a:lnSpc>
            </a:pPr>
            <a:r>
              <a:rPr lang="en-US" sz="1399">
                <a:solidFill>
                  <a:srgbClr val="000000"/>
                </a:solidFill>
                <a:latin typeface="Poppins"/>
                <a:ea typeface="Poppins"/>
                <a:cs typeface="Poppins"/>
                <a:sym typeface="Poppins"/>
              </a:rPr>
              <a:t>Effective compliance should cover the entire </a:t>
            </a:r>
          </a:p>
          <a:p>
            <a:pPr algn="l">
              <a:lnSpc>
                <a:spcPts val="699"/>
              </a:lnSpc>
            </a:pPr>
            <a:r>
              <a:rPr lang="en-US" sz="1399">
                <a:solidFill>
                  <a:srgbClr val="000000"/>
                </a:solidFill>
                <a:latin typeface="Poppins"/>
                <a:ea typeface="Poppins"/>
                <a:cs typeface="Poppins"/>
                <a:sym typeface="Poppins"/>
              </a:rPr>
              <a:t>organization – the software keeps compliance </a:t>
            </a:r>
          </a:p>
          <a:p>
            <a:pPr algn="l">
              <a:lnSpc>
                <a:spcPts val="2659"/>
              </a:lnSpc>
            </a:pPr>
            <a:r>
              <a:rPr lang="en-US" sz="1399">
                <a:solidFill>
                  <a:srgbClr val="000000"/>
                </a:solidFill>
                <a:latin typeface="Poppins"/>
                <a:ea typeface="Poppins"/>
                <a:cs typeface="Poppins"/>
                <a:sym typeface="Poppins"/>
              </a:rPr>
              <a:t>efforts organized, supports planning and execution, </a:t>
            </a:r>
          </a:p>
          <a:p>
            <a:pPr algn="l">
              <a:lnSpc>
                <a:spcPts val="699"/>
              </a:lnSpc>
            </a:pPr>
            <a:r>
              <a:rPr lang="en-US" sz="1399">
                <a:solidFill>
                  <a:srgbClr val="000000"/>
                </a:solidFill>
                <a:latin typeface="Poppins"/>
                <a:ea typeface="Poppins"/>
                <a:cs typeface="Poppins"/>
                <a:sym typeface="Poppins"/>
              </a:rPr>
              <a:t>audits and monitoring – thus mitigating risk.</a:t>
            </a:r>
          </a:p>
        </p:txBody>
      </p:sp>
      <p:sp>
        <p:nvSpPr>
          <p:cNvPr name="TextBox 7" id="7"/>
          <p:cNvSpPr txBox="true"/>
          <p:nvPr/>
        </p:nvSpPr>
        <p:spPr>
          <a:xfrm rot="0">
            <a:off x="524170" y="2681526"/>
            <a:ext cx="3934158" cy="412747"/>
          </a:xfrm>
          <a:prstGeom prst="rect">
            <a:avLst/>
          </a:prstGeom>
        </p:spPr>
        <p:txBody>
          <a:bodyPr anchor="t" rtlCol="false" tIns="0" lIns="0" bIns="0" rIns="0">
            <a:spAutoFit/>
          </a:bodyPr>
          <a:lstStyle/>
          <a:p>
            <a:pPr algn="l">
              <a:lnSpc>
                <a:spcPts val="3499"/>
              </a:lnSpc>
            </a:pPr>
            <a:r>
              <a:rPr lang="en-US" sz="1399" i="true">
                <a:solidFill>
                  <a:srgbClr val="000000"/>
                </a:solidFill>
                <a:latin typeface="Poppins Italics"/>
                <a:ea typeface="Poppins Italics"/>
                <a:cs typeface="Poppins Italics"/>
                <a:sym typeface="Poppins Italics"/>
              </a:rPr>
              <a:t>All compliance work serves to support and </a:t>
            </a:r>
          </a:p>
        </p:txBody>
      </p:sp>
      <p:sp>
        <p:nvSpPr>
          <p:cNvPr name="TextBox 8" id="8"/>
          <p:cNvSpPr txBox="true"/>
          <p:nvPr/>
        </p:nvSpPr>
        <p:spPr>
          <a:xfrm rot="0">
            <a:off x="524170" y="3161586"/>
            <a:ext cx="3688051" cy="146047"/>
          </a:xfrm>
          <a:prstGeom prst="rect">
            <a:avLst/>
          </a:prstGeom>
        </p:spPr>
        <p:txBody>
          <a:bodyPr anchor="t" rtlCol="false" tIns="0" lIns="0" bIns="0" rIns="0">
            <a:spAutoFit/>
          </a:bodyPr>
          <a:lstStyle/>
          <a:p>
            <a:pPr algn="l">
              <a:lnSpc>
                <a:spcPts val="699"/>
              </a:lnSpc>
            </a:pPr>
            <a:r>
              <a:rPr lang="en-US" sz="1399" i="true">
                <a:solidFill>
                  <a:srgbClr val="000000"/>
                </a:solidFill>
                <a:latin typeface="Poppins Italics"/>
                <a:ea typeface="Poppins Italics"/>
                <a:cs typeface="Poppins Italics"/>
                <a:sym typeface="Poppins Italics"/>
              </a:rPr>
              <a:t>protect the profitability of the company. </a:t>
            </a:r>
          </a:p>
        </p:txBody>
      </p:sp>
      <p:sp>
        <p:nvSpPr>
          <p:cNvPr name="TextBox 9" id="9"/>
          <p:cNvSpPr txBox="true"/>
          <p:nvPr/>
        </p:nvSpPr>
        <p:spPr>
          <a:xfrm rot="0">
            <a:off x="524170" y="3321606"/>
            <a:ext cx="3725780" cy="412747"/>
          </a:xfrm>
          <a:prstGeom prst="rect">
            <a:avLst/>
          </a:prstGeom>
        </p:spPr>
        <p:txBody>
          <a:bodyPr anchor="t" rtlCol="false" tIns="0" lIns="0" bIns="0" rIns="0">
            <a:spAutoFit/>
          </a:bodyPr>
          <a:lstStyle/>
          <a:p>
            <a:pPr algn="l">
              <a:lnSpc>
                <a:spcPts val="3499"/>
              </a:lnSpc>
            </a:pPr>
            <a:r>
              <a:rPr lang="en-US" sz="1399" i="true">
                <a:solidFill>
                  <a:srgbClr val="000000"/>
                </a:solidFill>
                <a:latin typeface="Poppins Italics"/>
                <a:ea typeface="Poppins Italics"/>
                <a:cs typeface="Poppins Italics"/>
                <a:sym typeface="Poppins Italics"/>
              </a:rPr>
              <a:t>Utilization of a software solution not only </a:t>
            </a:r>
          </a:p>
        </p:txBody>
      </p:sp>
      <p:sp>
        <p:nvSpPr>
          <p:cNvPr name="TextBox 10" id="10"/>
          <p:cNvSpPr txBox="true"/>
          <p:nvPr/>
        </p:nvSpPr>
        <p:spPr>
          <a:xfrm rot="0">
            <a:off x="524170" y="3801666"/>
            <a:ext cx="4193858" cy="146047"/>
          </a:xfrm>
          <a:prstGeom prst="rect">
            <a:avLst/>
          </a:prstGeom>
        </p:spPr>
        <p:txBody>
          <a:bodyPr anchor="t" rtlCol="false" tIns="0" lIns="0" bIns="0" rIns="0">
            <a:spAutoFit/>
          </a:bodyPr>
          <a:lstStyle/>
          <a:p>
            <a:pPr algn="l">
              <a:lnSpc>
                <a:spcPts val="699"/>
              </a:lnSpc>
            </a:pPr>
            <a:r>
              <a:rPr lang="en-US" sz="1399" i="true">
                <a:solidFill>
                  <a:srgbClr val="000000"/>
                </a:solidFill>
                <a:latin typeface="Poppins Italics"/>
                <a:ea typeface="Poppins Italics"/>
                <a:cs typeface="Poppins Italics"/>
                <a:sym typeface="Poppins Italics"/>
              </a:rPr>
              <a:t>reduces the risk on non-compliance, but also </a:t>
            </a:r>
          </a:p>
        </p:txBody>
      </p:sp>
      <p:sp>
        <p:nvSpPr>
          <p:cNvPr name="TextBox 11" id="11"/>
          <p:cNvSpPr txBox="true"/>
          <p:nvPr/>
        </p:nvSpPr>
        <p:spPr>
          <a:xfrm rot="0">
            <a:off x="524170" y="3824526"/>
            <a:ext cx="3786892" cy="336547"/>
          </a:xfrm>
          <a:prstGeom prst="rect">
            <a:avLst/>
          </a:prstGeom>
        </p:spPr>
        <p:txBody>
          <a:bodyPr anchor="t" rtlCol="false" tIns="0" lIns="0" bIns="0" rIns="0">
            <a:spAutoFit/>
          </a:bodyPr>
          <a:lstStyle/>
          <a:p>
            <a:pPr algn="l">
              <a:lnSpc>
                <a:spcPts val="2659"/>
              </a:lnSpc>
            </a:pPr>
            <a:r>
              <a:rPr lang="en-US" sz="1399" i="true">
                <a:solidFill>
                  <a:srgbClr val="000000"/>
                </a:solidFill>
                <a:latin typeface="Poppins Italics"/>
                <a:ea typeface="Poppins Italics"/>
                <a:cs typeface="Poppins Italics"/>
                <a:sym typeface="Poppins Italics"/>
              </a:rPr>
              <a:t>streamlines the process which ultimately </a:t>
            </a:r>
          </a:p>
        </p:txBody>
      </p:sp>
      <p:sp>
        <p:nvSpPr>
          <p:cNvPr name="TextBox 12" id="12"/>
          <p:cNvSpPr txBox="true"/>
          <p:nvPr/>
        </p:nvSpPr>
        <p:spPr>
          <a:xfrm rot="0">
            <a:off x="524170" y="4228386"/>
            <a:ext cx="3631473" cy="146047"/>
          </a:xfrm>
          <a:prstGeom prst="rect">
            <a:avLst/>
          </a:prstGeom>
        </p:spPr>
        <p:txBody>
          <a:bodyPr anchor="t" rtlCol="false" tIns="0" lIns="0" bIns="0" rIns="0">
            <a:spAutoFit/>
          </a:bodyPr>
          <a:lstStyle/>
          <a:p>
            <a:pPr algn="l">
              <a:lnSpc>
                <a:spcPts val="699"/>
              </a:lnSpc>
            </a:pPr>
            <a:r>
              <a:rPr lang="en-US" sz="1399" i="true">
                <a:solidFill>
                  <a:srgbClr val="000000"/>
                </a:solidFill>
                <a:latin typeface="Poppins Italics"/>
                <a:ea typeface="Poppins Italics"/>
                <a:cs typeface="Poppins Italics"/>
                <a:sym typeface="Poppins Italics"/>
              </a:rPr>
              <a:t>reduces the number of FTEs required to </a:t>
            </a:r>
          </a:p>
        </p:txBody>
      </p:sp>
      <p:sp>
        <p:nvSpPr>
          <p:cNvPr name="TextBox 13" id="13"/>
          <p:cNvSpPr txBox="true"/>
          <p:nvPr/>
        </p:nvSpPr>
        <p:spPr>
          <a:xfrm rot="0">
            <a:off x="524170" y="4251246"/>
            <a:ext cx="4168464" cy="336547"/>
          </a:xfrm>
          <a:prstGeom prst="rect">
            <a:avLst/>
          </a:prstGeom>
        </p:spPr>
        <p:txBody>
          <a:bodyPr anchor="t" rtlCol="false" tIns="0" lIns="0" bIns="0" rIns="0">
            <a:spAutoFit/>
          </a:bodyPr>
          <a:lstStyle/>
          <a:p>
            <a:pPr algn="l">
              <a:lnSpc>
                <a:spcPts val="2659"/>
              </a:lnSpc>
            </a:pPr>
            <a:r>
              <a:rPr lang="en-US" sz="1399" i="true">
                <a:solidFill>
                  <a:srgbClr val="000000"/>
                </a:solidFill>
                <a:latin typeface="Poppins Italics"/>
                <a:ea typeface="Poppins Italics"/>
                <a:cs typeface="Poppins Italics"/>
                <a:sym typeface="Poppins Italics"/>
              </a:rPr>
              <a:t>oversee the ever-changing compliance rules </a:t>
            </a:r>
          </a:p>
        </p:txBody>
      </p:sp>
      <p:sp>
        <p:nvSpPr>
          <p:cNvPr name="TextBox 14" id="14"/>
          <p:cNvSpPr txBox="true"/>
          <p:nvPr/>
        </p:nvSpPr>
        <p:spPr>
          <a:xfrm rot="0">
            <a:off x="524170" y="4655106"/>
            <a:ext cx="1476785" cy="146047"/>
          </a:xfrm>
          <a:prstGeom prst="rect">
            <a:avLst/>
          </a:prstGeom>
        </p:spPr>
        <p:txBody>
          <a:bodyPr anchor="t" rtlCol="false" tIns="0" lIns="0" bIns="0" rIns="0">
            <a:spAutoFit/>
          </a:bodyPr>
          <a:lstStyle/>
          <a:p>
            <a:pPr algn="l">
              <a:lnSpc>
                <a:spcPts val="699"/>
              </a:lnSpc>
            </a:pPr>
            <a:r>
              <a:rPr lang="en-US" sz="1399" i="true">
                <a:solidFill>
                  <a:srgbClr val="000000"/>
                </a:solidFill>
                <a:latin typeface="Poppins Italics"/>
                <a:ea typeface="Poppins Italics"/>
                <a:cs typeface="Poppins Italics"/>
                <a:sym typeface="Poppins Italics"/>
              </a:rPr>
              <a:t>and regulations.</a:t>
            </a:r>
          </a:p>
        </p:txBody>
      </p:sp>
      <p:sp>
        <p:nvSpPr>
          <p:cNvPr name="TextBox 15" id="15"/>
          <p:cNvSpPr txBox="true"/>
          <p:nvPr/>
        </p:nvSpPr>
        <p:spPr>
          <a:xfrm rot="0">
            <a:off x="546678" y="321421"/>
            <a:ext cx="5984748" cy="561975"/>
          </a:xfrm>
          <a:prstGeom prst="rect">
            <a:avLst/>
          </a:prstGeom>
        </p:spPr>
        <p:txBody>
          <a:bodyPr anchor="t" rtlCol="false" tIns="0" lIns="0" bIns="0" rIns="0">
            <a:spAutoFit/>
          </a:bodyPr>
          <a:lstStyle/>
          <a:p>
            <a:pPr algn="l">
              <a:lnSpc>
                <a:spcPts val="4200"/>
              </a:lnSpc>
            </a:pPr>
            <a:r>
              <a:rPr lang="en-US" b="true" sz="3000">
                <a:solidFill>
                  <a:srgbClr val="000000"/>
                </a:solidFill>
                <a:latin typeface="Poppins Bold"/>
                <a:ea typeface="Poppins Bold"/>
                <a:cs typeface="Poppins Bold"/>
                <a:sym typeface="Poppins Bold"/>
              </a:rPr>
              <a:t>Compliancy Group’s Software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304524" y="2634796"/>
            <a:ext cx="8349101" cy="1970532"/>
          </a:xfrm>
          <a:custGeom>
            <a:avLst/>
            <a:gdLst/>
            <a:ahLst/>
            <a:cxnLst/>
            <a:rect r="r" b="b" t="t" l="l"/>
            <a:pathLst>
              <a:path h="1970532" w="8349101">
                <a:moveTo>
                  <a:pt x="0" y="0"/>
                </a:moveTo>
                <a:lnTo>
                  <a:pt x="8349100" y="0"/>
                </a:lnTo>
                <a:lnTo>
                  <a:pt x="8349100" y="1970532"/>
                </a:lnTo>
                <a:lnTo>
                  <a:pt x="0" y="19705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220304" y="318497"/>
            <a:ext cx="8703402" cy="1851374"/>
          </a:xfrm>
          <a:custGeom>
            <a:avLst/>
            <a:gdLst/>
            <a:ahLst/>
            <a:cxnLst/>
            <a:rect r="r" b="b" t="t" l="l"/>
            <a:pathLst>
              <a:path h="1851374" w="8703402">
                <a:moveTo>
                  <a:pt x="0" y="0"/>
                </a:moveTo>
                <a:lnTo>
                  <a:pt x="8703402" y="0"/>
                </a:lnTo>
                <a:lnTo>
                  <a:pt x="8703402" y="1851374"/>
                </a:lnTo>
                <a:lnTo>
                  <a:pt x="0" y="18513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470497" y="730996"/>
            <a:ext cx="4425220" cy="304800"/>
          </a:xfrm>
          <a:prstGeom prst="rect">
            <a:avLst/>
          </a:prstGeom>
        </p:spPr>
        <p:txBody>
          <a:bodyPr anchor="t" rtlCol="false" tIns="0" lIns="0" bIns="0" rIns="0">
            <a:spAutoFit/>
          </a:bodyPr>
          <a:lstStyle/>
          <a:p>
            <a:pPr algn="l">
              <a:lnSpc>
                <a:spcPts val="1500"/>
              </a:lnSpc>
            </a:pPr>
            <a:r>
              <a:rPr lang="en-US" b="true" sz="3000">
                <a:solidFill>
                  <a:srgbClr val="FFFFFF"/>
                </a:solidFill>
                <a:latin typeface="Poppins Bold"/>
                <a:ea typeface="Poppins Bold"/>
                <a:cs typeface="Poppins Bold"/>
                <a:sym typeface="Poppins Bold"/>
              </a:rPr>
              <a:t>Assess &amp; Manage Risk</a:t>
            </a:r>
          </a:p>
        </p:txBody>
      </p:sp>
      <p:sp>
        <p:nvSpPr>
          <p:cNvPr name="TextBox 7" id="7"/>
          <p:cNvSpPr txBox="true"/>
          <p:nvPr/>
        </p:nvSpPr>
        <p:spPr>
          <a:xfrm rot="0">
            <a:off x="1251394" y="1133599"/>
            <a:ext cx="44968" cy="377828"/>
          </a:xfrm>
          <a:prstGeom prst="rect">
            <a:avLst/>
          </a:prstGeom>
        </p:spPr>
        <p:txBody>
          <a:bodyPr anchor="t" rtlCol="false" tIns="0" lIns="0" bIns="0" rIns="0">
            <a:spAutoFit/>
          </a:bodyPr>
          <a:lstStyle/>
          <a:p>
            <a:pPr algn="l">
              <a:lnSpc>
                <a:spcPts val="3250"/>
              </a:lnSpc>
            </a:pPr>
            <a:r>
              <a:rPr lang="en-US" sz="1300">
                <a:solidFill>
                  <a:srgbClr val="FFFFFF"/>
                </a:solidFill>
                <a:latin typeface="Poppins"/>
                <a:ea typeface="Poppins"/>
                <a:cs typeface="Poppins"/>
                <a:sym typeface="Poppins"/>
              </a:rPr>
              <a:t> </a:t>
            </a:r>
          </a:p>
        </p:txBody>
      </p:sp>
      <p:sp>
        <p:nvSpPr>
          <p:cNvPr name="TextBox 8" id="8"/>
          <p:cNvSpPr txBox="true"/>
          <p:nvPr/>
        </p:nvSpPr>
        <p:spPr>
          <a:xfrm rot="0">
            <a:off x="453752" y="2971095"/>
            <a:ext cx="7403211" cy="381000"/>
          </a:xfrm>
          <a:prstGeom prst="rect">
            <a:avLst/>
          </a:prstGeom>
        </p:spPr>
        <p:txBody>
          <a:bodyPr anchor="t" rtlCol="false" tIns="0" lIns="0" bIns="0" rIns="0">
            <a:spAutoFit/>
          </a:bodyPr>
          <a:lstStyle/>
          <a:p>
            <a:pPr algn="l">
              <a:lnSpc>
                <a:spcPts val="2376"/>
              </a:lnSpc>
            </a:pPr>
            <a:r>
              <a:rPr lang="en-US" b="true" sz="3000">
                <a:solidFill>
                  <a:srgbClr val="FFFFFF"/>
                </a:solidFill>
                <a:latin typeface="Poppins Bold"/>
                <a:ea typeface="Poppins Bold"/>
                <a:cs typeface="Poppins Bold"/>
                <a:sym typeface="Poppins Bold"/>
              </a:rPr>
              <a:t>Compliance Training &amp; Management</a:t>
            </a:r>
          </a:p>
        </p:txBody>
      </p:sp>
      <p:sp>
        <p:nvSpPr>
          <p:cNvPr name="TextBox 9" id="9"/>
          <p:cNvSpPr txBox="true"/>
          <p:nvPr/>
        </p:nvSpPr>
        <p:spPr>
          <a:xfrm rot="0">
            <a:off x="1402747" y="3261922"/>
            <a:ext cx="48425" cy="412747"/>
          </a:xfrm>
          <a:prstGeom prst="rect">
            <a:avLst/>
          </a:prstGeom>
        </p:spPr>
        <p:txBody>
          <a:bodyPr anchor="t" rtlCol="false" tIns="0" lIns="0" bIns="0" rIns="0">
            <a:spAutoFit/>
          </a:bodyPr>
          <a:lstStyle/>
          <a:p>
            <a:pPr algn="l">
              <a:lnSpc>
                <a:spcPts val="3499"/>
              </a:lnSpc>
            </a:pPr>
            <a:r>
              <a:rPr lang="en-US" sz="1399">
                <a:solidFill>
                  <a:srgbClr val="FFFFFF"/>
                </a:solidFill>
                <a:latin typeface="Poppins"/>
                <a:ea typeface="Poppins"/>
                <a:cs typeface="Poppins"/>
                <a:sym typeface="Poppins"/>
              </a:rPr>
              <a:t> </a:t>
            </a:r>
          </a:p>
        </p:txBody>
      </p:sp>
      <p:sp>
        <p:nvSpPr>
          <p:cNvPr name="TextBox 10" id="10"/>
          <p:cNvSpPr txBox="true"/>
          <p:nvPr/>
        </p:nvSpPr>
        <p:spPr>
          <a:xfrm rot="0">
            <a:off x="639537" y="1295524"/>
            <a:ext cx="624097" cy="215903"/>
          </a:xfrm>
          <a:prstGeom prst="rect">
            <a:avLst/>
          </a:prstGeom>
        </p:spPr>
        <p:txBody>
          <a:bodyPr anchor="t" rtlCol="false" tIns="0" lIns="0" bIns="0" rIns="0">
            <a:spAutoFit/>
          </a:bodyPr>
          <a:lstStyle/>
          <a:p>
            <a:pPr algn="l">
              <a:lnSpc>
                <a:spcPts val="1560"/>
              </a:lnSpc>
            </a:pPr>
            <a:r>
              <a:rPr lang="en-US" sz="1300">
                <a:solidFill>
                  <a:srgbClr val="FFFFFF"/>
                </a:solidFill>
                <a:latin typeface="Poppins"/>
                <a:ea typeface="Poppins"/>
                <a:cs typeface="Poppins"/>
                <a:sym typeface="Poppins"/>
              </a:rPr>
              <a:t>Policies</a:t>
            </a:r>
          </a:p>
        </p:txBody>
      </p:sp>
      <p:sp>
        <p:nvSpPr>
          <p:cNvPr name="TextBox 11" id="11"/>
          <p:cNvSpPr txBox="true"/>
          <p:nvPr/>
        </p:nvSpPr>
        <p:spPr>
          <a:xfrm rot="0">
            <a:off x="780983" y="1493644"/>
            <a:ext cx="380419" cy="215903"/>
          </a:xfrm>
          <a:prstGeom prst="rect">
            <a:avLst/>
          </a:prstGeom>
        </p:spPr>
        <p:txBody>
          <a:bodyPr anchor="t" rtlCol="false" tIns="0" lIns="0" bIns="0" rIns="0">
            <a:spAutoFit/>
          </a:bodyPr>
          <a:lstStyle/>
          <a:p>
            <a:pPr algn="l">
              <a:lnSpc>
                <a:spcPts val="1560"/>
              </a:lnSpc>
            </a:pPr>
            <a:r>
              <a:rPr lang="en-US" sz="1300">
                <a:solidFill>
                  <a:srgbClr val="FFFFFF"/>
                </a:solidFill>
                <a:latin typeface="Poppins"/>
                <a:ea typeface="Poppins"/>
                <a:cs typeface="Poppins"/>
                <a:sym typeface="Poppins"/>
              </a:rPr>
              <a:t>and </a:t>
            </a:r>
          </a:p>
        </p:txBody>
      </p:sp>
      <p:sp>
        <p:nvSpPr>
          <p:cNvPr name="TextBox 12" id="12"/>
          <p:cNvSpPr txBox="true"/>
          <p:nvPr/>
        </p:nvSpPr>
        <p:spPr>
          <a:xfrm rot="0">
            <a:off x="479107" y="1691764"/>
            <a:ext cx="951471" cy="215903"/>
          </a:xfrm>
          <a:prstGeom prst="rect">
            <a:avLst/>
          </a:prstGeom>
        </p:spPr>
        <p:txBody>
          <a:bodyPr anchor="t" rtlCol="false" tIns="0" lIns="0" bIns="0" rIns="0">
            <a:spAutoFit/>
          </a:bodyPr>
          <a:lstStyle/>
          <a:p>
            <a:pPr algn="l">
              <a:lnSpc>
                <a:spcPts val="1560"/>
              </a:lnSpc>
            </a:pPr>
            <a:r>
              <a:rPr lang="en-US" sz="1300">
                <a:solidFill>
                  <a:srgbClr val="FFFFFF"/>
                </a:solidFill>
                <a:latin typeface="Poppins"/>
                <a:ea typeface="Poppins"/>
                <a:cs typeface="Poppins"/>
                <a:sym typeface="Poppins"/>
              </a:rPr>
              <a:t>Procedures</a:t>
            </a:r>
          </a:p>
        </p:txBody>
      </p:sp>
      <p:sp>
        <p:nvSpPr>
          <p:cNvPr name="TextBox 13" id="13"/>
          <p:cNvSpPr txBox="true"/>
          <p:nvPr/>
        </p:nvSpPr>
        <p:spPr>
          <a:xfrm rot="0">
            <a:off x="1854832" y="1394222"/>
            <a:ext cx="1104376" cy="414023"/>
          </a:xfrm>
          <a:prstGeom prst="rect">
            <a:avLst/>
          </a:prstGeom>
        </p:spPr>
        <p:txBody>
          <a:bodyPr anchor="t" rtlCol="false" tIns="0" lIns="0" bIns="0" rIns="0">
            <a:spAutoFit/>
          </a:bodyPr>
          <a:lstStyle/>
          <a:p>
            <a:pPr algn="ctr">
              <a:lnSpc>
                <a:spcPts val="1560"/>
              </a:lnSpc>
            </a:pPr>
            <a:r>
              <a:rPr lang="en-US" sz="1300">
                <a:solidFill>
                  <a:srgbClr val="FFFFFF"/>
                </a:solidFill>
                <a:latin typeface="Poppins"/>
                <a:ea typeface="Poppins"/>
                <a:cs typeface="Poppins"/>
                <a:sym typeface="Poppins"/>
              </a:rPr>
              <a:t>Risk Assessments</a:t>
            </a:r>
          </a:p>
        </p:txBody>
      </p:sp>
      <p:sp>
        <p:nvSpPr>
          <p:cNvPr name="TextBox 14" id="14"/>
          <p:cNvSpPr txBox="true"/>
          <p:nvPr/>
        </p:nvSpPr>
        <p:spPr>
          <a:xfrm rot="0">
            <a:off x="3343189" y="1394222"/>
            <a:ext cx="1027424" cy="414023"/>
          </a:xfrm>
          <a:prstGeom prst="rect">
            <a:avLst/>
          </a:prstGeom>
        </p:spPr>
        <p:txBody>
          <a:bodyPr anchor="t" rtlCol="false" tIns="0" lIns="0" bIns="0" rIns="0">
            <a:spAutoFit/>
          </a:bodyPr>
          <a:lstStyle/>
          <a:p>
            <a:pPr algn="ctr">
              <a:lnSpc>
                <a:spcPts val="1560"/>
              </a:lnSpc>
            </a:pPr>
            <a:r>
              <a:rPr lang="en-US" sz="1300">
                <a:solidFill>
                  <a:srgbClr val="FFFFFF"/>
                </a:solidFill>
                <a:latin typeface="Poppins"/>
                <a:ea typeface="Poppins"/>
                <a:cs typeface="Poppins"/>
                <a:sym typeface="Poppins"/>
              </a:rPr>
              <a:t>Corrective Action Plans</a:t>
            </a:r>
          </a:p>
        </p:txBody>
      </p:sp>
      <p:sp>
        <p:nvSpPr>
          <p:cNvPr name="TextBox 15" id="15"/>
          <p:cNvSpPr txBox="true"/>
          <p:nvPr/>
        </p:nvSpPr>
        <p:spPr>
          <a:xfrm rot="0">
            <a:off x="4964011" y="1394222"/>
            <a:ext cx="725138" cy="215903"/>
          </a:xfrm>
          <a:prstGeom prst="rect">
            <a:avLst/>
          </a:prstGeom>
        </p:spPr>
        <p:txBody>
          <a:bodyPr anchor="t" rtlCol="false" tIns="0" lIns="0" bIns="0" rIns="0">
            <a:spAutoFit/>
          </a:bodyPr>
          <a:lstStyle/>
          <a:p>
            <a:pPr algn="l">
              <a:lnSpc>
                <a:spcPts val="1560"/>
              </a:lnSpc>
            </a:pPr>
            <a:r>
              <a:rPr lang="en-US" sz="1300">
                <a:solidFill>
                  <a:srgbClr val="FFFFFF"/>
                </a:solidFill>
                <a:latin typeface="Poppins"/>
                <a:ea typeface="Poppins"/>
                <a:cs typeface="Poppins"/>
                <a:sym typeface="Poppins"/>
              </a:rPr>
              <a:t>Incident </a:t>
            </a:r>
          </a:p>
        </p:txBody>
      </p:sp>
      <p:sp>
        <p:nvSpPr>
          <p:cNvPr name="TextBox 16" id="16"/>
          <p:cNvSpPr txBox="true"/>
          <p:nvPr/>
        </p:nvSpPr>
        <p:spPr>
          <a:xfrm rot="0">
            <a:off x="4735906" y="1592342"/>
            <a:ext cx="1145638" cy="215903"/>
          </a:xfrm>
          <a:prstGeom prst="rect">
            <a:avLst/>
          </a:prstGeom>
        </p:spPr>
        <p:txBody>
          <a:bodyPr anchor="t" rtlCol="false" tIns="0" lIns="0" bIns="0" rIns="0">
            <a:spAutoFit/>
          </a:bodyPr>
          <a:lstStyle/>
          <a:p>
            <a:pPr algn="l">
              <a:lnSpc>
                <a:spcPts val="1560"/>
              </a:lnSpc>
            </a:pPr>
            <a:r>
              <a:rPr lang="en-US" sz="1300">
                <a:solidFill>
                  <a:srgbClr val="FFFFFF"/>
                </a:solidFill>
                <a:latin typeface="Poppins"/>
                <a:ea typeface="Poppins"/>
                <a:cs typeface="Poppins"/>
                <a:sym typeface="Poppins"/>
              </a:rPr>
              <a:t>Management</a:t>
            </a:r>
          </a:p>
        </p:txBody>
      </p:sp>
      <p:sp>
        <p:nvSpPr>
          <p:cNvPr name="TextBox 17" id="17"/>
          <p:cNvSpPr txBox="true"/>
          <p:nvPr/>
        </p:nvSpPr>
        <p:spPr>
          <a:xfrm rot="0">
            <a:off x="6448825" y="1394222"/>
            <a:ext cx="655425" cy="215903"/>
          </a:xfrm>
          <a:prstGeom prst="rect">
            <a:avLst/>
          </a:prstGeom>
        </p:spPr>
        <p:txBody>
          <a:bodyPr anchor="t" rtlCol="false" tIns="0" lIns="0" bIns="0" rIns="0">
            <a:spAutoFit/>
          </a:bodyPr>
          <a:lstStyle/>
          <a:p>
            <a:pPr algn="l">
              <a:lnSpc>
                <a:spcPts val="1560"/>
              </a:lnSpc>
            </a:pPr>
            <a:r>
              <a:rPr lang="en-US" sz="1300">
                <a:solidFill>
                  <a:srgbClr val="FFFFFF"/>
                </a:solidFill>
                <a:latin typeface="Poppins"/>
                <a:ea typeface="Poppins"/>
                <a:cs typeface="Poppins"/>
                <a:sym typeface="Poppins"/>
              </a:rPr>
              <a:t>Vendor </a:t>
            </a:r>
          </a:p>
        </p:txBody>
      </p:sp>
      <p:sp>
        <p:nvSpPr>
          <p:cNvPr name="TextBox 18" id="18"/>
          <p:cNvSpPr txBox="true"/>
          <p:nvPr/>
        </p:nvSpPr>
        <p:spPr>
          <a:xfrm rot="0">
            <a:off x="6186564" y="1592342"/>
            <a:ext cx="1145638" cy="215903"/>
          </a:xfrm>
          <a:prstGeom prst="rect">
            <a:avLst/>
          </a:prstGeom>
        </p:spPr>
        <p:txBody>
          <a:bodyPr anchor="t" rtlCol="false" tIns="0" lIns="0" bIns="0" rIns="0">
            <a:spAutoFit/>
          </a:bodyPr>
          <a:lstStyle/>
          <a:p>
            <a:pPr algn="l">
              <a:lnSpc>
                <a:spcPts val="1560"/>
              </a:lnSpc>
            </a:pPr>
            <a:r>
              <a:rPr lang="en-US" sz="1300">
                <a:solidFill>
                  <a:srgbClr val="FFFFFF"/>
                </a:solidFill>
                <a:latin typeface="Poppins"/>
                <a:ea typeface="Poppins"/>
                <a:cs typeface="Poppins"/>
                <a:sym typeface="Poppins"/>
              </a:rPr>
              <a:t>Management</a:t>
            </a:r>
          </a:p>
        </p:txBody>
      </p:sp>
      <p:sp>
        <p:nvSpPr>
          <p:cNvPr name="TextBox 19" id="19"/>
          <p:cNvSpPr txBox="true"/>
          <p:nvPr/>
        </p:nvSpPr>
        <p:spPr>
          <a:xfrm rot="0">
            <a:off x="7856087" y="1468250"/>
            <a:ext cx="680009" cy="244478"/>
          </a:xfrm>
          <a:prstGeom prst="rect">
            <a:avLst/>
          </a:prstGeom>
        </p:spPr>
        <p:txBody>
          <a:bodyPr anchor="t" rtlCol="false" tIns="0" lIns="0" bIns="0" rIns="0">
            <a:spAutoFit/>
          </a:bodyPr>
          <a:lstStyle/>
          <a:p>
            <a:pPr algn="l">
              <a:lnSpc>
                <a:spcPts val="1820"/>
              </a:lnSpc>
            </a:pPr>
            <a:r>
              <a:rPr lang="en-US" sz="1300">
                <a:solidFill>
                  <a:srgbClr val="FFFFFF"/>
                </a:solidFill>
                <a:latin typeface="Poppins"/>
                <a:ea typeface="Poppins"/>
                <a:cs typeface="Poppins"/>
                <a:sym typeface="Poppins"/>
              </a:rPr>
              <a:t>Training</a:t>
            </a:r>
          </a:p>
        </p:txBody>
      </p:sp>
      <p:sp>
        <p:nvSpPr>
          <p:cNvPr name="TextBox 20" id="20"/>
          <p:cNvSpPr txBox="true"/>
          <p:nvPr/>
        </p:nvSpPr>
        <p:spPr>
          <a:xfrm rot="0">
            <a:off x="575015" y="3287354"/>
            <a:ext cx="109538" cy="737597"/>
          </a:xfrm>
          <a:prstGeom prst="rect">
            <a:avLst/>
          </a:prstGeom>
        </p:spPr>
        <p:txBody>
          <a:bodyPr anchor="t" rtlCol="false" tIns="0" lIns="0" bIns="0" rIns="0">
            <a:spAutoFit/>
          </a:bodyPr>
          <a:lstStyle/>
          <a:p>
            <a:pPr algn="just">
              <a:lnSpc>
                <a:spcPts val="2956"/>
              </a:lnSpc>
            </a:pPr>
            <a:r>
              <a:rPr lang="en-US" sz="1399">
                <a:solidFill>
                  <a:srgbClr val="FFFFFF"/>
                </a:solidFill>
                <a:latin typeface="Arial"/>
                <a:ea typeface="Arial"/>
                <a:cs typeface="Arial"/>
                <a:sym typeface="Arial"/>
              </a:rPr>
              <a:t>● ●</a:t>
            </a:r>
          </a:p>
        </p:txBody>
      </p:sp>
      <p:sp>
        <p:nvSpPr>
          <p:cNvPr name="TextBox 21" id="21"/>
          <p:cNvSpPr txBox="true"/>
          <p:nvPr/>
        </p:nvSpPr>
        <p:spPr>
          <a:xfrm rot="0">
            <a:off x="910952" y="3309547"/>
            <a:ext cx="6855076" cy="365122"/>
          </a:xfrm>
          <a:prstGeom prst="rect">
            <a:avLst/>
          </a:prstGeom>
        </p:spPr>
        <p:txBody>
          <a:bodyPr anchor="t" rtlCol="false" tIns="0" lIns="0" bIns="0" rIns="0">
            <a:spAutoFit/>
          </a:bodyPr>
          <a:lstStyle/>
          <a:p>
            <a:pPr algn="l">
              <a:lnSpc>
                <a:spcPts val="2956"/>
              </a:lnSpc>
            </a:pPr>
            <a:r>
              <a:rPr lang="en-US" sz="1399">
                <a:solidFill>
                  <a:srgbClr val="FFFFFF"/>
                </a:solidFill>
                <a:latin typeface="Poppins"/>
                <a:ea typeface="Poppins"/>
                <a:cs typeface="Poppins"/>
                <a:sym typeface="Poppins"/>
              </a:rPr>
              <a:t>Easilytrainstaffacrossmultiple locations,while trackingindividual progress</a:t>
            </a:r>
          </a:p>
        </p:txBody>
      </p:sp>
      <p:sp>
        <p:nvSpPr>
          <p:cNvPr name="TextBox 22" id="22"/>
          <p:cNvSpPr txBox="true"/>
          <p:nvPr/>
        </p:nvSpPr>
        <p:spPr>
          <a:xfrm rot="0">
            <a:off x="910952" y="3685061"/>
            <a:ext cx="7614590" cy="578482"/>
          </a:xfrm>
          <a:prstGeom prst="rect">
            <a:avLst/>
          </a:prstGeom>
        </p:spPr>
        <p:txBody>
          <a:bodyPr anchor="t" rtlCol="false" tIns="0" lIns="0" bIns="0" rIns="0">
            <a:spAutoFit/>
          </a:bodyPr>
          <a:lstStyle/>
          <a:p>
            <a:pPr algn="l">
              <a:lnSpc>
                <a:spcPts val="2956"/>
              </a:lnSpc>
            </a:pPr>
            <a:r>
              <a:rPr lang="en-US" sz="1399">
                <a:solidFill>
                  <a:srgbClr val="FFFFFF"/>
                </a:solidFill>
                <a:latin typeface="Poppins"/>
                <a:ea typeface="Poppins"/>
                <a:cs typeface="Poppins"/>
                <a:sym typeface="Poppins"/>
              </a:rPr>
              <a:t>Support your Compliance Officer by keeping the work plan on track - triggering due </a:t>
            </a:r>
          </a:p>
          <a:p>
            <a:pPr algn="l">
              <a:lnSpc>
                <a:spcPts val="699"/>
              </a:lnSpc>
            </a:pPr>
            <a:r>
              <a:rPr lang="en-US" sz="1399">
                <a:solidFill>
                  <a:srgbClr val="FFFFFF"/>
                </a:solidFill>
                <a:latin typeface="Poppins"/>
                <a:ea typeface="Poppins"/>
                <a:cs typeface="Poppins"/>
                <a:sym typeface="Poppins"/>
              </a:rPr>
              <a:t>dates, organizing documents, and tracking incidents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4152900" y="149276"/>
            <a:ext cx="4614701" cy="2308603"/>
          </a:xfrm>
          <a:custGeom>
            <a:avLst/>
            <a:gdLst/>
            <a:ahLst/>
            <a:cxnLst/>
            <a:rect r="r" b="b" t="t" l="l"/>
            <a:pathLst>
              <a:path h="2308603" w="4614701">
                <a:moveTo>
                  <a:pt x="0" y="0"/>
                </a:moveTo>
                <a:lnTo>
                  <a:pt x="4614701" y="0"/>
                </a:lnTo>
                <a:lnTo>
                  <a:pt x="4614701" y="2308603"/>
                </a:lnTo>
                <a:lnTo>
                  <a:pt x="0" y="230860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152900" y="2470471"/>
            <a:ext cx="4498296" cy="1335500"/>
          </a:xfrm>
          <a:custGeom>
            <a:avLst/>
            <a:gdLst/>
            <a:ahLst/>
            <a:cxnLst/>
            <a:rect r="r" b="b" t="t" l="l"/>
            <a:pathLst>
              <a:path h="1335500" w="4498296">
                <a:moveTo>
                  <a:pt x="0" y="0"/>
                </a:moveTo>
                <a:lnTo>
                  <a:pt x="4498296" y="0"/>
                </a:lnTo>
                <a:lnTo>
                  <a:pt x="4498296" y="1335500"/>
                </a:lnTo>
                <a:lnTo>
                  <a:pt x="0" y="13355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4279916" y="3881237"/>
            <a:ext cx="4360678" cy="1060675"/>
          </a:xfrm>
          <a:custGeom>
            <a:avLst/>
            <a:gdLst/>
            <a:ahLst/>
            <a:cxnLst/>
            <a:rect r="r" b="b" t="t" l="l"/>
            <a:pathLst>
              <a:path h="1060675" w="4360678">
                <a:moveTo>
                  <a:pt x="0" y="0"/>
                </a:moveTo>
                <a:lnTo>
                  <a:pt x="4360678" y="0"/>
                </a:lnTo>
                <a:lnTo>
                  <a:pt x="4360678" y="1060676"/>
                </a:lnTo>
                <a:lnTo>
                  <a:pt x="0" y="106067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4438679" y="1058018"/>
            <a:ext cx="93888" cy="1122702"/>
          </a:xfrm>
          <a:prstGeom prst="rect">
            <a:avLst/>
          </a:prstGeom>
        </p:spPr>
        <p:txBody>
          <a:bodyPr anchor="t" rtlCol="false" tIns="0" lIns="0" bIns="0" rIns="0">
            <a:spAutoFit/>
          </a:bodyPr>
          <a:lstStyle/>
          <a:p>
            <a:pPr algn="just">
              <a:lnSpc>
                <a:spcPts val="1439"/>
              </a:lnSpc>
            </a:pPr>
            <a:r>
              <a:rPr lang="en-US" sz="1200">
                <a:solidFill>
                  <a:srgbClr val="000000"/>
                </a:solidFill>
                <a:latin typeface="Arial"/>
                <a:ea typeface="Arial"/>
                <a:cs typeface="Arial"/>
                <a:sym typeface="Arial"/>
              </a:rPr>
              <a:t>● ● ● ●</a:t>
            </a:r>
          </a:p>
        </p:txBody>
      </p:sp>
      <p:sp>
        <p:nvSpPr>
          <p:cNvPr name="TextBox 8" id="8"/>
          <p:cNvSpPr txBox="true"/>
          <p:nvPr/>
        </p:nvSpPr>
        <p:spPr>
          <a:xfrm rot="0">
            <a:off x="4438679" y="3052915"/>
            <a:ext cx="93888" cy="574062"/>
          </a:xfrm>
          <a:prstGeom prst="rect">
            <a:avLst/>
          </a:prstGeom>
        </p:spPr>
        <p:txBody>
          <a:bodyPr anchor="t" rtlCol="false" tIns="0" lIns="0" bIns="0" rIns="0">
            <a:spAutoFit/>
          </a:bodyPr>
          <a:lstStyle/>
          <a:p>
            <a:pPr algn="just">
              <a:lnSpc>
                <a:spcPts val="1439"/>
              </a:lnSpc>
            </a:pPr>
            <a:r>
              <a:rPr lang="en-US" sz="1200">
                <a:solidFill>
                  <a:srgbClr val="000000"/>
                </a:solidFill>
                <a:latin typeface="Arial"/>
                <a:ea typeface="Arial"/>
                <a:cs typeface="Arial"/>
                <a:sym typeface="Arial"/>
              </a:rPr>
              <a:t>● ● ●</a:t>
            </a:r>
          </a:p>
        </p:txBody>
      </p:sp>
      <p:sp>
        <p:nvSpPr>
          <p:cNvPr name="TextBox 9" id="9"/>
          <p:cNvSpPr txBox="true"/>
          <p:nvPr/>
        </p:nvSpPr>
        <p:spPr>
          <a:xfrm rot="0">
            <a:off x="4759328" y="1087926"/>
            <a:ext cx="3810810" cy="1297305"/>
          </a:xfrm>
          <a:prstGeom prst="rect">
            <a:avLst/>
          </a:prstGeom>
        </p:spPr>
        <p:txBody>
          <a:bodyPr anchor="t" rtlCol="false" tIns="0" lIns="0" bIns="0" rIns="0">
            <a:spAutoFit/>
          </a:bodyPr>
          <a:lstStyle/>
          <a:p>
            <a:pPr algn="l">
              <a:lnSpc>
                <a:spcPts val="1439"/>
              </a:lnSpc>
            </a:pPr>
            <a:r>
              <a:rPr lang="en-US" sz="1200">
                <a:solidFill>
                  <a:srgbClr val="000000"/>
                </a:solidFill>
                <a:latin typeface="Poppins"/>
                <a:ea typeface="Poppins"/>
                <a:cs typeface="Poppins"/>
                <a:sym typeface="Poppins"/>
              </a:rPr>
              <a:t>Templated documents or upload your own Organize and access all compliance documents in one place Pre-configured reporting templates make effective reporting simple Includes advanced scheduling and snapshot options to meet your compliance objectives</a:t>
            </a:r>
          </a:p>
        </p:txBody>
      </p:sp>
      <p:sp>
        <p:nvSpPr>
          <p:cNvPr name="TextBox 10" id="10"/>
          <p:cNvSpPr txBox="true"/>
          <p:nvPr/>
        </p:nvSpPr>
        <p:spPr>
          <a:xfrm rot="0">
            <a:off x="4759328" y="3082823"/>
            <a:ext cx="3845624" cy="565785"/>
          </a:xfrm>
          <a:prstGeom prst="rect">
            <a:avLst/>
          </a:prstGeom>
        </p:spPr>
        <p:txBody>
          <a:bodyPr anchor="t" rtlCol="false" tIns="0" lIns="0" bIns="0" rIns="0">
            <a:spAutoFit/>
          </a:bodyPr>
          <a:lstStyle/>
          <a:p>
            <a:pPr algn="l">
              <a:lnSpc>
                <a:spcPts val="1439"/>
              </a:lnSpc>
            </a:pPr>
            <a:r>
              <a:rPr lang="en-US" sz="1200">
                <a:solidFill>
                  <a:srgbClr val="000000"/>
                </a:solidFill>
                <a:latin typeface="Poppins"/>
                <a:ea typeface="Poppins"/>
                <a:cs typeface="Poppins"/>
                <a:sym typeface="Poppins"/>
              </a:rPr>
              <a:t>92% more efficient Automated process with real time updates Live status updates vs manual or annual process </a:t>
            </a:r>
          </a:p>
        </p:txBody>
      </p:sp>
      <p:sp>
        <p:nvSpPr>
          <p:cNvPr name="TextBox 11" id="11"/>
          <p:cNvSpPr txBox="true"/>
          <p:nvPr/>
        </p:nvSpPr>
        <p:spPr>
          <a:xfrm rot="0">
            <a:off x="4302128" y="2614241"/>
            <a:ext cx="2680183" cy="384172"/>
          </a:xfrm>
          <a:prstGeom prst="rect">
            <a:avLst/>
          </a:prstGeom>
        </p:spPr>
        <p:txBody>
          <a:bodyPr anchor="t" rtlCol="false" tIns="0" lIns="0" bIns="0" rIns="0">
            <a:spAutoFit/>
          </a:bodyPr>
          <a:lstStyle/>
          <a:p>
            <a:pPr algn="l">
              <a:lnSpc>
                <a:spcPts val="2800"/>
              </a:lnSpc>
            </a:pPr>
            <a:r>
              <a:rPr lang="en-US" b="true" sz="2000">
                <a:solidFill>
                  <a:srgbClr val="000000"/>
                </a:solidFill>
                <a:latin typeface="Poppins Bold"/>
                <a:ea typeface="Poppins Bold"/>
                <a:cs typeface="Poppins Bold"/>
                <a:sym typeface="Poppins Bold"/>
              </a:rPr>
              <a:t>Increased Efficiency</a:t>
            </a:r>
          </a:p>
        </p:txBody>
      </p:sp>
      <p:sp>
        <p:nvSpPr>
          <p:cNvPr name="TextBox 12" id="12"/>
          <p:cNvSpPr txBox="true"/>
          <p:nvPr/>
        </p:nvSpPr>
        <p:spPr>
          <a:xfrm rot="0">
            <a:off x="4302128" y="331137"/>
            <a:ext cx="3583591" cy="650872"/>
          </a:xfrm>
          <a:prstGeom prst="rect">
            <a:avLst/>
          </a:prstGeom>
        </p:spPr>
        <p:txBody>
          <a:bodyPr anchor="t" rtlCol="false" tIns="0" lIns="0" bIns="0" rIns="0">
            <a:spAutoFit/>
          </a:bodyPr>
          <a:lstStyle/>
          <a:p>
            <a:pPr algn="l">
              <a:lnSpc>
                <a:spcPts val="2400"/>
              </a:lnSpc>
            </a:pPr>
            <a:r>
              <a:rPr lang="en-US" b="true" sz="2000">
                <a:solidFill>
                  <a:srgbClr val="000000"/>
                </a:solidFill>
                <a:latin typeface="Poppins Bold"/>
                <a:ea typeface="Poppins Bold"/>
                <a:cs typeface="Poppins Bold"/>
                <a:sym typeface="Poppins Bold"/>
              </a:rPr>
              <a:t>Document Management &amp; Compliance Reporting</a:t>
            </a:r>
          </a:p>
        </p:txBody>
      </p:sp>
      <p:sp>
        <p:nvSpPr>
          <p:cNvPr name="TextBox 13" id="13"/>
          <p:cNvSpPr txBox="true"/>
          <p:nvPr/>
        </p:nvSpPr>
        <p:spPr>
          <a:xfrm rot="0">
            <a:off x="4506401" y="4068413"/>
            <a:ext cx="4051830" cy="417195"/>
          </a:xfrm>
          <a:prstGeom prst="rect">
            <a:avLst/>
          </a:prstGeom>
        </p:spPr>
        <p:txBody>
          <a:bodyPr anchor="t" rtlCol="false" tIns="0" lIns="0" bIns="0" rIns="0">
            <a:spAutoFit/>
          </a:bodyPr>
          <a:lstStyle/>
          <a:p>
            <a:pPr algn="ctr">
              <a:lnSpc>
                <a:spcPts val="1080"/>
              </a:lnSpc>
            </a:pPr>
            <a:r>
              <a:rPr lang="en-US" sz="900" i="true">
                <a:solidFill>
                  <a:srgbClr val="FFFFFF"/>
                </a:solidFill>
                <a:latin typeface="Poppins Italics"/>
                <a:ea typeface="Poppins Italics"/>
                <a:cs typeface="Poppins Italics"/>
                <a:sym typeface="Poppins Italics"/>
              </a:rPr>
              <a:t>“Compliancy Group’s software is exactly the answer I was looking for to create and manage my policies and procedures. Working with them saved me at least three years of work” </a:t>
            </a:r>
          </a:p>
        </p:txBody>
      </p:sp>
      <p:sp>
        <p:nvSpPr>
          <p:cNvPr name="TextBox 14" id="14"/>
          <p:cNvSpPr txBox="true"/>
          <p:nvPr/>
        </p:nvSpPr>
        <p:spPr>
          <a:xfrm rot="0">
            <a:off x="4715789" y="4470559"/>
            <a:ext cx="3508191" cy="257175"/>
          </a:xfrm>
          <a:prstGeom prst="rect">
            <a:avLst/>
          </a:prstGeom>
        </p:spPr>
        <p:txBody>
          <a:bodyPr anchor="t" rtlCol="false" tIns="0" lIns="0" bIns="0" rIns="0">
            <a:spAutoFit/>
          </a:bodyPr>
          <a:lstStyle/>
          <a:p>
            <a:pPr algn="l">
              <a:lnSpc>
                <a:spcPts val="2250"/>
              </a:lnSpc>
            </a:pPr>
            <a:r>
              <a:rPr lang="en-US" sz="900" i="true">
                <a:solidFill>
                  <a:srgbClr val="FFFFFF"/>
                </a:solidFill>
                <a:latin typeface="Poppins Italics"/>
                <a:ea typeface="Poppins Italics"/>
                <a:cs typeface="Poppins Italics"/>
                <a:sym typeface="Poppins Italics"/>
              </a:rPr>
              <a:t>- Clive Wilby, Compliance Officer, Alabama Cancer Centers.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321278" y="242297"/>
            <a:ext cx="8327803" cy="4501144"/>
          </a:xfrm>
          <a:custGeom>
            <a:avLst/>
            <a:gdLst/>
            <a:ahLst/>
            <a:cxnLst/>
            <a:rect r="r" b="b" t="t" l="l"/>
            <a:pathLst>
              <a:path h="4501144" w="8327803">
                <a:moveTo>
                  <a:pt x="0" y="0"/>
                </a:moveTo>
                <a:lnTo>
                  <a:pt x="8327803" y="0"/>
                </a:lnTo>
                <a:lnTo>
                  <a:pt x="8327803" y="4501143"/>
                </a:lnTo>
                <a:lnTo>
                  <a:pt x="0" y="45011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470497" y="1021128"/>
            <a:ext cx="6945601" cy="3788007"/>
          </a:xfrm>
          <a:prstGeom prst="rect">
            <a:avLst/>
          </a:prstGeom>
        </p:spPr>
        <p:txBody>
          <a:bodyPr anchor="t" rtlCol="false" tIns="0" lIns="0" bIns="0" rIns="0">
            <a:spAutoFit/>
          </a:bodyPr>
          <a:lstStyle/>
          <a:p>
            <a:pPr algn="l">
              <a:lnSpc>
                <a:spcPts val="1679"/>
              </a:lnSpc>
            </a:pPr>
            <a:r>
              <a:rPr lang="en-US" b="true" sz="1399">
                <a:solidFill>
                  <a:srgbClr val="054F9C"/>
                </a:solidFill>
                <a:latin typeface="Poppins Bold"/>
                <a:ea typeface="Poppins Bold"/>
                <a:cs typeface="Poppins Bold"/>
                <a:sym typeface="Poppins Bold"/>
              </a:rPr>
              <a:t>Who</a:t>
            </a:r>
            <a:r>
              <a:rPr lang="en-US" b="true" sz="1399">
                <a:solidFill>
                  <a:srgbClr val="000000"/>
                </a:solidFill>
                <a:latin typeface="Poppins Bold"/>
                <a:ea typeface="Poppins Bold"/>
                <a:cs typeface="Poppins Bold"/>
                <a:sym typeface="Poppins Bold"/>
              </a:rPr>
              <a:t>: </a:t>
            </a:r>
            <a:r>
              <a:rPr lang="en-US" sz="1399">
                <a:solidFill>
                  <a:srgbClr val="000000"/>
                </a:solidFill>
                <a:latin typeface="Poppins"/>
                <a:ea typeface="Poppins"/>
                <a:cs typeface="Poppins"/>
                <a:sym typeface="Poppins"/>
              </a:rPr>
              <a:t>Compliance Officer for a mid-market business, Alabama Cancer Center </a:t>
            </a:r>
            <a:r>
              <a:rPr lang="en-US" b="true" sz="1399">
                <a:solidFill>
                  <a:srgbClr val="054F9C"/>
                </a:solidFill>
                <a:latin typeface="Poppins Bold"/>
                <a:ea typeface="Poppins Bold"/>
                <a:cs typeface="Poppins Bold"/>
                <a:sym typeface="Poppins Bold"/>
              </a:rPr>
              <a:t>What</a:t>
            </a:r>
            <a:r>
              <a:rPr lang="en-US" b="true" sz="1399">
                <a:solidFill>
                  <a:srgbClr val="000000"/>
                </a:solidFill>
                <a:latin typeface="Poppins Bold"/>
                <a:ea typeface="Poppins Bold"/>
                <a:cs typeface="Poppins Bold"/>
                <a:sym typeface="Poppins Bold"/>
              </a:rPr>
              <a:t>:</a:t>
            </a:r>
            <a:r>
              <a:rPr lang="en-US" sz="1399">
                <a:solidFill>
                  <a:srgbClr val="000000"/>
                </a:solidFill>
                <a:latin typeface="Poppins"/>
                <a:ea typeface="Poppins"/>
                <a:cs typeface="Poppins"/>
                <a:sym typeface="Poppins"/>
              </a:rPr>
              <a:t> After completing the SRA fully realized the extent of their remediation needs. Using Compliancy Group, he was able to save three years of work, didn’t have to hire additional staff to keep tabs on his ongoing compliance, and had employee training assigned without hassle. </a:t>
            </a:r>
            <a:r>
              <a:rPr lang="en-US" b="true" sz="1399">
                <a:solidFill>
                  <a:srgbClr val="054F9C"/>
                </a:solidFill>
                <a:latin typeface="Poppins Bold"/>
                <a:ea typeface="Poppins Bold"/>
                <a:cs typeface="Poppins Bold"/>
                <a:sym typeface="Poppins Bold"/>
              </a:rPr>
              <a:t>Outcome</a:t>
            </a:r>
            <a:r>
              <a:rPr lang="en-US" b="true" sz="1399">
                <a:solidFill>
                  <a:srgbClr val="000000"/>
                </a:solidFill>
                <a:latin typeface="Poppins Bold"/>
                <a:ea typeface="Poppins Bold"/>
                <a:cs typeface="Poppins Bold"/>
                <a:sym typeface="Poppins Bold"/>
              </a:rPr>
              <a:t>:</a:t>
            </a:r>
            <a:r>
              <a:rPr lang="en-US" sz="1399">
                <a:solidFill>
                  <a:srgbClr val="000000"/>
                </a:solidFill>
                <a:latin typeface="Poppins"/>
                <a:ea typeface="Poppins"/>
                <a:cs typeface="Poppins"/>
                <a:sym typeface="Poppins"/>
              </a:rPr>
              <a:t> With his purchase of Compliancy Group’s software, ACC was able to confidently complete all necessary steps for HIPAA compliance. They were able to save time and money, and are able to sleep better at night knowing that the organization has a plan in place.</a:t>
            </a:r>
          </a:p>
          <a:p>
            <a:pPr algn="l">
              <a:lnSpc>
                <a:spcPts val="1560"/>
              </a:lnSpc>
            </a:pPr>
            <a:r>
              <a:rPr lang="en-US" sz="1300" i="true">
                <a:solidFill>
                  <a:srgbClr val="000000"/>
                </a:solidFill>
                <a:latin typeface="Poppins Italics"/>
                <a:ea typeface="Poppins Italics"/>
                <a:cs typeface="Poppins Italics"/>
                <a:sym typeface="Poppins Italics"/>
              </a:rPr>
              <a:t>The big thing is, ‘hey, do you want to get on the wrong side of HIPAA?’ or can you have a system that interjects? So you, as CEO or Financial Manager, you can sleep a little better knowing that there’s something in place.” </a:t>
            </a:r>
            <a:r>
              <a:rPr lang="en-US" sz="1300">
                <a:solidFill>
                  <a:srgbClr val="000000"/>
                </a:solidFill>
                <a:latin typeface="Poppins"/>
                <a:ea typeface="Poppins"/>
                <a:cs typeface="Poppins"/>
                <a:sym typeface="Poppins"/>
              </a:rPr>
              <a:t>-Alabama Cancer Center</a:t>
            </a:r>
          </a:p>
        </p:txBody>
      </p:sp>
      <p:sp>
        <p:nvSpPr>
          <p:cNvPr name="TextBox 6" id="6"/>
          <p:cNvSpPr txBox="true"/>
          <p:nvPr/>
        </p:nvSpPr>
        <p:spPr>
          <a:xfrm rot="0">
            <a:off x="470497" y="397621"/>
            <a:ext cx="4049811" cy="561975"/>
          </a:xfrm>
          <a:prstGeom prst="rect">
            <a:avLst/>
          </a:prstGeom>
        </p:spPr>
        <p:txBody>
          <a:bodyPr anchor="t" rtlCol="false" tIns="0" lIns="0" bIns="0" rIns="0">
            <a:spAutoFit/>
          </a:bodyPr>
          <a:lstStyle/>
          <a:p>
            <a:pPr algn="l">
              <a:lnSpc>
                <a:spcPts val="4200"/>
              </a:lnSpc>
            </a:pPr>
            <a:r>
              <a:rPr lang="en-US" b="true" sz="3000">
                <a:solidFill>
                  <a:srgbClr val="000000"/>
                </a:solidFill>
                <a:latin typeface="Poppins Bold"/>
                <a:ea typeface="Poppins Bold"/>
                <a:cs typeface="Poppins Bold"/>
                <a:sym typeface="Poppins Bold"/>
              </a:rPr>
              <a:t>Client </a:t>
            </a:r>
            <a:r>
              <a:rPr lang="en-US" b="true" sz="3000">
                <a:solidFill>
                  <a:srgbClr val="054F9C"/>
                </a:solidFill>
                <a:latin typeface="Poppins Bold"/>
                <a:ea typeface="Poppins Bold"/>
                <a:cs typeface="Poppins Bold"/>
                <a:sym typeface="Poppins Bold"/>
              </a:rPr>
              <a:t>Success</a:t>
            </a:r>
            <a:r>
              <a:rPr lang="en-US" b="true" sz="3000">
                <a:solidFill>
                  <a:srgbClr val="000000"/>
                </a:solidFill>
                <a:latin typeface="Poppins Bold"/>
                <a:ea typeface="Poppins Bold"/>
                <a:cs typeface="Poppins Bold"/>
                <a:sym typeface="Poppins Bold"/>
              </a:rPr>
              <a:t> Story</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2566873" y="1542050"/>
            <a:ext cx="4427401" cy="1198302"/>
          </a:xfrm>
          <a:custGeom>
            <a:avLst/>
            <a:gdLst/>
            <a:ahLst/>
            <a:cxnLst/>
            <a:rect r="r" b="b" t="t" l="l"/>
            <a:pathLst>
              <a:path h="1198302" w="4427401">
                <a:moveTo>
                  <a:pt x="0" y="0"/>
                </a:moveTo>
                <a:lnTo>
                  <a:pt x="4427401" y="0"/>
                </a:lnTo>
                <a:lnTo>
                  <a:pt x="4427401" y="1198302"/>
                </a:lnTo>
                <a:lnTo>
                  <a:pt x="0" y="11983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2630376" y="1889312"/>
            <a:ext cx="737178" cy="487347"/>
          </a:xfrm>
          <a:custGeom>
            <a:avLst/>
            <a:gdLst/>
            <a:ahLst/>
            <a:cxnLst/>
            <a:rect r="r" b="b" t="t" l="l"/>
            <a:pathLst>
              <a:path h="487347" w="737178">
                <a:moveTo>
                  <a:pt x="0" y="0"/>
                </a:moveTo>
                <a:lnTo>
                  <a:pt x="737178" y="0"/>
                </a:lnTo>
                <a:lnTo>
                  <a:pt x="737178" y="487347"/>
                </a:lnTo>
                <a:lnTo>
                  <a:pt x="0" y="487347"/>
                </a:lnTo>
                <a:lnTo>
                  <a:pt x="0" y="0"/>
                </a:lnTo>
                <a:close/>
              </a:path>
            </a:pathLst>
          </a:custGeom>
          <a:blipFill>
            <a:blip r:embed="rId7"/>
            <a:stretch>
              <a:fillRect l="0" t="0" r="-294698" b="0"/>
            </a:stretch>
          </a:blipFill>
        </p:spPr>
      </p:sp>
      <p:sp>
        <p:nvSpPr>
          <p:cNvPr name="Freeform 6" id="6"/>
          <p:cNvSpPr/>
          <p:nvPr/>
        </p:nvSpPr>
        <p:spPr>
          <a:xfrm flipH="false" flipV="false" rot="0">
            <a:off x="1155878" y="660254"/>
            <a:ext cx="6810899" cy="757799"/>
          </a:xfrm>
          <a:custGeom>
            <a:avLst/>
            <a:gdLst/>
            <a:ahLst/>
            <a:cxnLst/>
            <a:rect r="r" b="b" t="t" l="l"/>
            <a:pathLst>
              <a:path h="757799" w="6810899">
                <a:moveTo>
                  <a:pt x="0" y="0"/>
                </a:moveTo>
                <a:lnTo>
                  <a:pt x="6810899" y="0"/>
                </a:lnTo>
                <a:lnTo>
                  <a:pt x="6810899" y="757799"/>
                </a:lnTo>
                <a:lnTo>
                  <a:pt x="0" y="75779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63503" y="2857690"/>
            <a:ext cx="9270997" cy="2349313"/>
          </a:xfrm>
          <a:custGeom>
            <a:avLst/>
            <a:gdLst/>
            <a:ahLst/>
            <a:cxnLst/>
            <a:rect r="r" b="b" t="t" l="l"/>
            <a:pathLst>
              <a:path h="2349313" w="9270997">
                <a:moveTo>
                  <a:pt x="0" y="0"/>
                </a:moveTo>
                <a:lnTo>
                  <a:pt x="9270997" y="0"/>
                </a:lnTo>
                <a:lnTo>
                  <a:pt x="9270997" y="2349313"/>
                </a:lnTo>
                <a:lnTo>
                  <a:pt x="0" y="234931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2309203" y="3676050"/>
            <a:ext cx="1256348" cy="478155"/>
          </a:xfrm>
          <a:custGeom>
            <a:avLst/>
            <a:gdLst/>
            <a:ahLst/>
            <a:cxnLst/>
            <a:rect r="r" b="b" t="t" l="l"/>
            <a:pathLst>
              <a:path h="478155" w="1256348">
                <a:moveTo>
                  <a:pt x="0" y="0"/>
                </a:moveTo>
                <a:lnTo>
                  <a:pt x="1256347" y="0"/>
                </a:lnTo>
                <a:lnTo>
                  <a:pt x="1256347" y="478155"/>
                </a:lnTo>
                <a:lnTo>
                  <a:pt x="0" y="47815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3912423" y="3630687"/>
            <a:ext cx="1251099" cy="617982"/>
          </a:xfrm>
          <a:custGeom>
            <a:avLst/>
            <a:gdLst/>
            <a:ahLst/>
            <a:cxnLst/>
            <a:rect r="r" b="b" t="t" l="l"/>
            <a:pathLst>
              <a:path h="617982" w="1251099">
                <a:moveTo>
                  <a:pt x="0" y="0"/>
                </a:moveTo>
                <a:lnTo>
                  <a:pt x="1251099" y="0"/>
                </a:lnTo>
                <a:lnTo>
                  <a:pt x="1251099" y="617982"/>
                </a:lnTo>
                <a:lnTo>
                  <a:pt x="0" y="617982"/>
                </a:lnTo>
                <a:lnTo>
                  <a:pt x="0" y="0"/>
                </a:lnTo>
                <a:close/>
              </a:path>
            </a:pathLst>
          </a:custGeom>
          <a:blipFill>
            <a:blip r:embed="rId14"/>
            <a:stretch>
              <a:fillRect l="0" t="0" r="0" b="0"/>
            </a:stretch>
          </a:blipFill>
        </p:spPr>
      </p:sp>
      <p:sp>
        <p:nvSpPr>
          <p:cNvPr name="Freeform 10" id="10"/>
          <p:cNvSpPr/>
          <p:nvPr/>
        </p:nvSpPr>
        <p:spPr>
          <a:xfrm flipH="false" flipV="false" rot="0">
            <a:off x="2398901" y="3676050"/>
            <a:ext cx="1256348" cy="478155"/>
          </a:xfrm>
          <a:custGeom>
            <a:avLst/>
            <a:gdLst/>
            <a:ahLst/>
            <a:cxnLst/>
            <a:rect r="r" b="b" t="t" l="l"/>
            <a:pathLst>
              <a:path h="478155" w="1256348">
                <a:moveTo>
                  <a:pt x="0" y="0"/>
                </a:moveTo>
                <a:lnTo>
                  <a:pt x="1256347" y="0"/>
                </a:lnTo>
                <a:lnTo>
                  <a:pt x="1256347" y="478155"/>
                </a:lnTo>
                <a:lnTo>
                  <a:pt x="0" y="478155"/>
                </a:lnTo>
                <a:lnTo>
                  <a:pt x="0" y="0"/>
                </a:lnTo>
                <a:close/>
              </a:path>
            </a:pathLst>
          </a:custGeom>
          <a:blipFill>
            <a:blip r:embed="rId15"/>
            <a:stretch>
              <a:fillRect l="0" t="0" r="0" b="0"/>
            </a:stretch>
          </a:blipFill>
        </p:spPr>
      </p:sp>
      <p:sp>
        <p:nvSpPr>
          <p:cNvPr name="Freeform 11" id="11"/>
          <p:cNvSpPr/>
          <p:nvPr/>
        </p:nvSpPr>
        <p:spPr>
          <a:xfrm flipH="false" flipV="false" rot="0">
            <a:off x="5446338" y="3761451"/>
            <a:ext cx="1361161" cy="307353"/>
          </a:xfrm>
          <a:custGeom>
            <a:avLst/>
            <a:gdLst/>
            <a:ahLst/>
            <a:cxnLst/>
            <a:rect r="r" b="b" t="t" l="l"/>
            <a:pathLst>
              <a:path h="307353" w="1361161">
                <a:moveTo>
                  <a:pt x="0" y="0"/>
                </a:moveTo>
                <a:lnTo>
                  <a:pt x="1361160" y="0"/>
                </a:lnTo>
                <a:lnTo>
                  <a:pt x="1361160" y="307353"/>
                </a:lnTo>
                <a:lnTo>
                  <a:pt x="0" y="30735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7063683" y="3673869"/>
            <a:ext cx="1564472" cy="508464"/>
          </a:xfrm>
          <a:custGeom>
            <a:avLst/>
            <a:gdLst/>
            <a:ahLst/>
            <a:cxnLst/>
            <a:rect r="r" b="b" t="t" l="l"/>
            <a:pathLst>
              <a:path h="508464" w="1564472">
                <a:moveTo>
                  <a:pt x="0" y="0"/>
                </a:moveTo>
                <a:lnTo>
                  <a:pt x="1564472" y="0"/>
                </a:lnTo>
                <a:lnTo>
                  <a:pt x="1564472" y="508463"/>
                </a:lnTo>
                <a:lnTo>
                  <a:pt x="0" y="50846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7063683" y="3673869"/>
            <a:ext cx="1564472" cy="508464"/>
          </a:xfrm>
          <a:custGeom>
            <a:avLst/>
            <a:gdLst/>
            <a:ahLst/>
            <a:cxnLst/>
            <a:rect r="r" b="b" t="t" l="l"/>
            <a:pathLst>
              <a:path h="508464" w="1564472">
                <a:moveTo>
                  <a:pt x="0" y="0"/>
                </a:moveTo>
                <a:lnTo>
                  <a:pt x="1564472" y="0"/>
                </a:lnTo>
                <a:lnTo>
                  <a:pt x="1564472" y="508463"/>
                </a:lnTo>
                <a:lnTo>
                  <a:pt x="0" y="508463"/>
                </a:lnTo>
                <a:lnTo>
                  <a:pt x="0" y="0"/>
                </a:lnTo>
                <a:close/>
              </a:path>
            </a:pathLst>
          </a:custGeom>
          <a:blipFill>
            <a:blip r:embed="rId20"/>
            <a:stretch>
              <a:fillRect l="0" t="-569" r="0" b="-580"/>
            </a:stretch>
          </a:blipFill>
        </p:spPr>
      </p:sp>
      <p:sp>
        <p:nvSpPr>
          <p:cNvPr name="Freeform 14" id="14"/>
          <p:cNvSpPr/>
          <p:nvPr/>
        </p:nvSpPr>
        <p:spPr>
          <a:xfrm flipH="false" flipV="false" rot="0">
            <a:off x="494490" y="3606127"/>
            <a:ext cx="1564472" cy="617972"/>
          </a:xfrm>
          <a:custGeom>
            <a:avLst/>
            <a:gdLst/>
            <a:ahLst/>
            <a:cxnLst/>
            <a:rect r="r" b="b" t="t" l="l"/>
            <a:pathLst>
              <a:path h="617972" w="1564472">
                <a:moveTo>
                  <a:pt x="0" y="0"/>
                </a:moveTo>
                <a:lnTo>
                  <a:pt x="1564472" y="0"/>
                </a:lnTo>
                <a:lnTo>
                  <a:pt x="1564472" y="617972"/>
                </a:lnTo>
                <a:lnTo>
                  <a:pt x="0" y="617972"/>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5" id="15"/>
          <p:cNvSpPr/>
          <p:nvPr/>
        </p:nvSpPr>
        <p:spPr>
          <a:xfrm flipH="false" flipV="false" rot="0">
            <a:off x="2891809" y="4482522"/>
            <a:ext cx="3339027" cy="559279"/>
          </a:xfrm>
          <a:custGeom>
            <a:avLst/>
            <a:gdLst/>
            <a:ahLst/>
            <a:cxnLst/>
            <a:rect r="r" b="b" t="t" l="l"/>
            <a:pathLst>
              <a:path h="559279" w="3339027">
                <a:moveTo>
                  <a:pt x="0" y="0"/>
                </a:moveTo>
                <a:lnTo>
                  <a:pt x="3339027" y="0"/>
                </a:lnTo>
                <a:lnTo>
                  <a:pt x="3339027" y="559280"/>
                </a:lnTo>
                <a:lnTo>
                  <a:pt x="0" y="559280"/>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6" id="16"/>
          <p:cNvSpPr/>
          <p:nvPr/>
        </p:nvSpPr>
        <p:spPr>
          <a:xfrm flipH="false" flipV="false" rot="0">
            <a:off x="2124168" y="4360195"/>
            <a:ext cx="4895654" cy="783305"/>
          </a:xfrm>
          <a:custGeom>
            <a:avLst/>
            <a:gdLst/>
            <a:ahLst/>
            <a:cxnLst/>
            <a:rect r="r" b="b" t="t" l="l"/>
            <a:pathLst>
              <a:path h="783305" w="4895654">
                <a:moveTo>
                  <a:pt x="0" y="0"/>
                </a:moveTo>
                <a:lnTo>
                  <a:pt x="4895654" y="0"/>
                </a:lnTo>
                <a:lnTo>
                  <a:pt x="4895654" y="783305"/>
                </a:lnTo>
                <a:lnTo>
                  <a:pt x="0" y="783305"/>
                </a:lnTo>
                <a:lnTo>
                  <a:pt x="0" y="0"/>
                </a:lnTo>
                <a:close/>
              </a:path>
            </a:pathLst>
          </a:custGeom>
          <a:blipFill>
            <a:blip r:embed="rId25"/>
            <a:stretch>
              <a:fillRect l="0" t="0" r="0" b="0"/>
            </a:stretch>
          </a:blipFill>
        </p:spPr>
      </p:sp>
      <p:sp>
        <p:nvSpPr>
          <p:cNvPr name="Freeform 17" id="17"/>
          <p:cNvSpPr/>
          <p:nvPr/>
        </p:nvSpPr>
        <p:spPr>
          <a:xfrm flipH="false" flipV="false" rot="0">
            <a:off x="5420697" y="3563676"/>
            <a:ext cx="1289150" cy="752004"/>
          </a:xfrm>
          <a:custGeom>
            <a:avLst/>
            <a:gdLst/>
            <a:ahLst/>
            <a:cxnLst/>
            <a:rect r="r" b="b" t="t" l="l"/>
            <a:pathLst>
              <a:path h="752004" w="1289150">
                <a:moveTo>
                  <a:pt x="0" y="0"/>
                </a:moveTo>
                <a:lnTo>
                  <a:pt x="1289150" y="0"/>
                </a:lnTo>
                <a:lnTo>
                  <a:pt x="1289150" y="752004"/>
                </a:lnTo>
                <a:lnTo>
                  <a:pt x="0" y="752004"/>
                </a:lnTo>
                <a:lnTo>
                  <a:pt x="0" y="0"/>
                </a:lnTo>
                <a:close/>
              </a:path>
            </a:pathLst>
          </a:custGeom>
          <a:blipFill>
            <a:blip r:embed="rId26"/>
            <a:stretch>
              <a:fillRect l="0" t="0" r="0" b="0"/>
            </a:stretch>
          </a:blipFill>
        </p:spPr>
      </p:sp>
      <p:sp>
        <p:nvSpPr>
          <p:cNvPr name="Freeform 18" id="18"/>
          <p:cNvSpPr/>
          <p:nvPr/>
        </p:nvSpPr>
        <p:spPr>
          <a:xfrm flipH="false" flipV="false" rot="0">
            <a:off x="173172" y="3662646"/>
            <a:ext cx="1965411" cy="554064"/>
          </a:xfrm>
          <a:custGeom>
            <a:avLst/>
            <a:gdLst/>
            <a:ahLst/>
            <a:cxnLst/>
            <a:rect r="r" b="b" t="t" l="l"/>
            <a:pathLst>
              <a:path h="554064" w="1965411">
                <a:moveTo>
                  <a:pt x="0" y="0"/>
                </a:moveTo>
                <a:lnTo>
                  <a:pt x="1965412" y="0"/>
                </a:lnTo>
                <a:lnTo>
                  <a:pt x="1965412" y="554064"/>
                </a:lnTo>
                <a:lnTo>
                  <a:pt x="0" y="554064"/>
                </a:lnTo>
                <a:lnTo>
                  <a:pt x="0" y="0"/>
                </a:lnTo>
                <a:close/>
              </a:path>
            </a:pathLst>
          </a:custGeom>
          <a:blipFill>
            <a:blip r:embed="rId27"/>
            <a:stretch>
              <a:fillRect l="0" t="0" r="0" b="0"/>
            </a:stretch>
          </a:blipFill>
        </p:spPr>
      </p:sp>
      <p:sp>
        <p:nvSpPr>
          <p:cNvPr name="TextBox 19" id="19"/>
          <p:cNvSpPr txBox="true"/>
          <p:nvPr/>
        </p:nvSpPr>
        <p:spPr>
          <a:xfrm rot="0">
            <a:off x="2280247" y="3140993"/>
            <a:ext cx="4653410" cy="342900"/>
          </a:xfrm>
          <a:prstGeom prst="rect">
            <a:avLst/>
          </a:prstGeom>
        </p:spPr>
        <p:txBody>
          <a:bodyPr anchor="t" rtlCol="false" tIns="0" lIns="0" bIns="0" rIns="0">
            <a:spAutoFit/>
          </a:bodyPr>
          <a:lstStyle/>
          <a:p>
            <a:pPr algn="l">
              <a:lnSpc>
                <a:spcPts val="2520"/>
              </a:lnSpc>
            </a:pPr>
            <a:r>
              <a:rPr lang="en-US" b="true" sz="1800" i="true">
                <a:solidFill>
                  <a:srgbClr val="054F9C"/>
                </a:solidFill>
                <a:latin typeface="Poppins Bold Italics"/>
                <a:ea typeface="Poppins Bold Italics"/>
                <a:cs typeface="Poppins Bold Italics"/>
                <a:sym typeface="Poppins Bold Italics"/>
              </a:rPr>
              <a:t>Compliancy Group is Proud Partners of</a:t>
            </a:r>
          </a:p>
        </p:txBody>
      </p:sp>
      <p:sp>
        <p:nvSpPr>
          <p:cNvPr name="TextBox 20" id="20"/>
          <p:cNvSpPr txBox="true"/>
          <p:nvPr/>
        </p:nvSpPr>
        <p:spPr>
          <a:xfrm rot="0">
            <a:off x="1431455" y="782022"/>
            <a:ext cx="6384950" cy="579120"/>
          </a:xfrm>
          <a:prstGeom prst="rect">
            <a:avLst/>
          </a:prstGeom>
        </p:spPr>
        <p:txBody>
          <a:bodyPr anchor="t" rtlCol="false" tIns="0" lIns="0" bIns="0" rIns="0">
            <a:spAutoFit/>
          </a:bodyPr>
          <a:lstStyle/>
          <a:p>
            <a:pPr algn="ctr">
              <a:lnSpc>
                <a:spcPts val="2160"/>
              </a:lnSpc>
            </a:pPr>
            <a:r>
              <a:rPr lang="en-US" b="true" sz="1800">
                <a:solidFill>
                  <a:srgbClr val="FFFFFF"/>
                </a:solidFill>
                <a:latin typeface="Poppins Bold"/>
                <a:ea typeface="Poppins Bold"/>
                <a:cs typeface="Poppins Bold"/>
                <a:sym typeface="Poppins Bold"/>
              </a:rPr>
              <a:t>Need Help Tracking and Managing Your Compliance? Contact Compliancy Group Today!</a:t>
            </a:r>
          </a:p>
        </p:txBody>
      </p:sp>
      <p:sp>
        <p:nvSpPr>
          <p:cNvPr name="TextBox 21" id="21"/>
          <p:cNvSpPr txBox="true"/>
          <p:nvPr/>
        </p:nvSpPr>
        <p:spPr>
          <a:xfrm rot="0">
            <a:off x="3578133" y="1490948"/>
            <a:ext cx="3332264" cy="533400"/>
          </a:xfrm>
          <a:prstGeom prst="rect">
            <a:avLst/>
          </a:prstGeom>
        </p:spPr>
        <p:txBody>
          <a:bodyPr anchor="t" rtlCol="false" tIns="0" lIns="0" bIns="0" rIns="0">
            <a:spAutoFit/>
          </a:bodyPr>
          <a:lstStyle/>
          <a:p>
            <a:pPr algn="l">
              <a:lnSpc>
                <a:spcPts val="4500"/>
              </a:lnSpc>
            </a:pPr>
            <a:r>
              <a:rPr lang="en-US" sz="1800">
                <a:solidFill>
                  <a:srgbClr val="FFFFFF"/>
                </a:solidFill>
                <a:latin typeface="Poppins"/>
                <a:ea typeface="Poppins"/>
                <a:cs typeface="Poppins"/>
                <a:sym typeface="Poppins"/>
              </a:rPr>
              <a:t>info@compliancygroup.com</a:t>
            </a:r>
          </a:p>
        </p:txBody>
      </p:sp>
      <p:sp>
        <p:nvSpPr>
          <p:cNvPr name="TextBox 22" id="22"/>
          <p:cNvSpPr txBox="true"/>
          <p:nvPr/>
        </p:nvSpPr>
        <p:spPr>
          <a:xfrm rot="0">
            <a:off x="3529298" y="2108168"/>
            <a:ext cx="2663523" cy="447675"/>
          </a:xfrm>
          <a:prstGeom prst="rect">
            <a:avLst/>
          </a:prstGeom>
        </p:spPr>
        <p:txBody>
          <a:bodyPr anchor="t" rtlCol="false" tIns="0" lIns="0" bIns="0" rIns="0">
            <a:spAutoFit/>
          </a:bodyPr>
          <a:lstStyle/>
          <a:p>
            <a:pPr algn="l">
              <a:lnSpc>
                <a:spcPts val="900"/>
              </a:lnSpc>
            </a:pPr>
            <a:r>
              <a:rPr lang="en-US" sz="1800">
                <a:solidFill>
                  <a:srgbClr val="FFFFFF"/>
                </a:solidFill>
                <a:latin typeface="Poppins"/>
                <a:ea typeface="Poppins"/>
                <a:cs typeface="Poppins"/>
                <a:sym typeface="Poppins"/>
                <a:hlinkClick r:id="rId28" tooltip="http://compliancygroup.com/"/>
              </a:rPr>
              <a:t>(929) 492-2234</a:t>
            </a:r>
          </a:p>
          <a:p>
            <a:pPr algn="l">
              <a:lnSpc>
                <a:spcPts val="3419"/>
              </a:lnSpc>
            </a:pPr>
            <a:r>
              <a:rPr lang="en-US" sz="1800">
                <a:solidFill>
                  <a:srgbClr val="FFFFFF"/>
                </a:solidFill>
                <a:latin typeface="Poppins"/>
                <a:ea typeface="Poppins"/>
                <a:cs typeface="Poppins"/>
                <a:sym typeface="Poppins"/>
                <a:hlinkClick r:id="rId29" tooltip="http://compliancygroup.com/"/>
              </a:rPr>
              <a:t>compliancygroup.com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2857148" y="192072"/>
            <a:ext cx="6350346" cy="5014922"/>
          </a:xfrm>
          <a:custGeom>
            <a:avLst/>
            <a:gdLst/>
            <a:ahLst/>
            <a:cxnLst/>
            <a:rect r="r" b="b" t="t" l="l"/>
            <a:pathLst>
              <a:path h="5014922" w="6350346">
                <a:moveTo>
                  <a:pt x="0" y="0"/>
                </a:moveTo>
                <a:lnTo>
                  <a:pt x="6350346" y="0"/>
                </a:lnTo>
                <a:lnTo>
                  <a:pt x="6350346" y="5014922"/>
                </a:lnTo>
                <a:lnTo>
                  <a:pt x="0" y="501492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018225" y="2948940"/>
            <a:ext cx="3103912" cy="1235078"/>
          </a:xfrm>
          <a:prstGeom prst="rect">
            <a:avLst/>
          </a:prstGeom>
        </p:spPr>
        <p:txBody>
          <a:bodyPr anchor="t" rtlCol="false" tIns="0" lIns="0" bIns="0" rIns="0">
            <a:spAutoFit/>
          </a:bodyPr>
          <a:lstStyle/>
          <a:p>
            <a:pPr algn="ctr">
              <a:lnSpc>
                <a:spcPts val="1200"/>
              </a:lnSpc>
            </a:pPr>
            <a:r>
              <a:rPr lang="en-US" sz="1000">
                <a:solidFill>
                  <a:srgbClr val="FFFFFF"/>
                </a:solidFill>
                <a:latin typeface="Poppins"/>
                <a:ea typeface="Poppins"/>
                <a:cs typeface="Poppins"/>
                <a:sym typeface="Poppins"/>
              </a:rPr>
              <a:t>Compliance oversight is a required part of any healthcare business. Failure to create a compliant work environment could result in loss of accreditation, loss of Medicare certification and other government programs, and include significant fines, penalties, or even criminal penalties like </a:t>
            </a:r>
          </a:p>
        </p:txBody>
      </p:sp>
      <p:sp>
        <p:nvSpPr>
          <p:cNvPr name="TextBox 6" id="6"/>
          <p:cNvSpPr txBox="true"/>
          <p:nvPr/>
        </p:nvSpPr>
        <p:spPr>
          <a:xfrm rot="0">
            <a:off x="3318777" y="4168140"/>
            <a:ext cx="2455945" cy="168278"/>
          </a:xfrm>
          <a:prstGeom prst="rect">
            <a:avLst/>
          </a:prstGeom>
        </p:spPr>
        <p:txBody>
          <a:bodyPr anchor="t" rtlCol="false" tIns="0" lIns="0" bIns="0" rIns="0">
            <a:spAutoFit/>
          </a:bodyPr>
          <a:lstStyle/>
          <a:p>
            <a:pPr algn="l">
              <a:lnSpc>
                <a:spcPts val="1200"/>
              </a:lnSpc>
            </a:pPr>
            <a:r>
              <a:rPr lang="en-US" sz="1000">
                <a:solidFill>
                  <a:srgbClr val="FFFFFF"/>
                </a:solidFill>
                <a:latin typeface="Poppins"/>
                <a:ea typeface="Poppins"/>
                <a:cs typeface="Poppins"/>
                <a:sym typeface="Poppins"/>
              </a:rPr>
              <a:t>incarceration for key decision makers.</a:t>
            </a:r>
          </a:p>
        </p:txBody>
      </p:sp>
      <p:sp>
        <p:nvSpPr>
          <p:cNvPr name="TextBox 7" id="7"/>
          <p:cNvSpPr txBox="true"/>
          <p:nvPr/>
        </p:nvSpPr>
        <p:spPr>
          <a:xfrm rot="0">
            <a:off x="4306853" y="404546"/>
            <a:ext cx="3885419" cy="962025"/>
          </a:xfrm>
          <a:prstGeom prst="rect">
            <a:avLst/>
          </a:prstGeom>
        </p:spPr>
        <p:txBody>
          <a:bodyPr anchor="t" rtlCol="false" tIns="0" lIns="0" bIns="0" rIns="0">
            <a:spAutoFit/>
          </a:bodyPr>
          <a:lstStyle/>
          <a:p>
            <a:pPr algn="l">
              <a:lnSpc>
                <a:spcPts val="3600"/>
              </a:lnSpc>
            </a:pPr>
            <a:r>
              <a:rPr lang="en-US" b="true" sz="3000">
                <a:solidFill>
                  <a:srgbClr val="000000"/>
                </a:solidFill>
                <a:latin typeface="Poppins Bold"/>
                <a:ea typeface="Poppins Bold"/>
                <a:cs typeface="Poppins Bold"/>
                <a:sym typeface="Poppins Bold"/>
              </a:rPr>
              <a:t>What is</a:t>
            </a:r>
            <a:r>
              <a:rPr lang="en-US" b="true" sz="3000">
                <a:solidFill>
                  <a:srgbClr val="054F9C"/>
                </a:solidFill>
                <a:latin typeface="Poppins Bold"/>
                <a:ea typeface="Poppins Bold"/>
                <a:cs typeface="Poppins Bold"/>
                <a:sym typeface="Poppins Bold"/>
              </a:rPr>
              <a:t> Regulatory Compliance?</a:t>
            </a:r>
          </a:p>
        </p:txBody>
      </p:sp>
      <p:sp>
        <p:nvSpPr>
          <p:cNvPr name="TextBox 8" id="8"/>
          <p:cNvSpPr txBox="true"/>
          <p:nvPr/>
        </p:nvSpPr>
        <p:spPr>
          <a:xfrm rot="0">
            <a:off x="8317659" y="1278731"/>
            <a:ext cx="48425" cy="412747"/>
          </a:xfrm>
          <a:prstGeom prst="rect">
            <a:avLst/>
          </a:prstGeom>
        </p:spPr>
        <p:txBody>
          <a:bodyPr anchor="t" rtlCol="false" tIns="0" lIns="0" bIns="0" rIns="0">
            <a:spAutoFit/>
          </a:bodyPr>
          <a:lstStyle/>
          <a:p>
            <a:pPr algn="l">
              <a:lnSpc>
                <a:spcPts val="3499"/>
              </a:lnSpc>
            </a:pPr>
            <a:r>
              <a:rPr lang="en-US" sz="1399">
                <a:solidFill>
                  <a:srgbClr val="000000"/>
                </a:solidFill>
                <a:latin typeface="Poppins"/>
                <a:ea typeface="Poppins"/>
                <a:cs typeface="Poppins"/>
                <a:sym typeface="Poppins"/>
              </a:rPr>
              <a:t> </a:t>
            </a:r>
          </a:p>
        </p:txBody>
      </p:sp>
      <p:sp>
        <p:nvSpPr>
          <p:cNvPr name="TextBox 9" id="9"/>
          <p:cNvSpPr txBox="true"/>
          <p:nvPr/>
        </p:nvSpPr>
        <p:spPr>
          <a:xfrm rot="0">
            <a:off x="4353077" y="1459706"/>
            <a:ext cx="4043877" cy="807844"/>
          </a:xfrm>
          <a:prstGeom prst="rect">
            <a:avLst/>
          </a:prstGeom>
        </p:spPr>
        <p:txBody>
          <a:bodyPr anchor="t" rtlCol="false" tIns="0" lIns="0" bIns="0" rIns="0">
            <a:spAutoFit/>
          </a:bodyPr>
          <a:lstStyle/>
          <a:p>
            <a:pPr algn="l">
              <a:lnSpc>
                <a:spcPts val="1512"/>
              </a:lnSpc>
            </a:pPr>
            <a:r>
              <a:rPr lang="en-US" sz="1399">
                <a:solidFill>
                  <a:srgbClr val="000000"/>
                </a:solidFill>
                <a:latin typeface="Poppins"/>
                <a:ea typeface="Poppins"/>
                <a:cs typeface="Poppins"/>
                <a:sym typeface="Poppins"/>
              </a:rPr>
              <a:t>Regulatory compliance in healthcare means adheringto federal and state lawsand regulations that apply to healthcare organizations and providers. </a:t>
            </a:r>
          </a:p>
        </p:txBody>
      </p:sp>
      <p:sp>
        <p:nvSpPr>
          <p:cNvPr name="TextBox 10" id="10"/>
          <p:cNvSpPr txBox="true"/>
          <p:nvPr/>
        </p:nvSpPr>
        <p:spPr>
          <a:xfrm rot="0">
            <a:off x="6277308" y="2342312"/>
            <a:ext cx="101717" cy="251851"/>
          </a:xfrm>
          <a:prstGeom prst="rect">
            <a:avLst/>
          </a:prstGeom>
        </p:spPr>
        <p:txBody>
          <a:bodyPr anchor="t" rtlCol="false" tIns="0" lIns="0" bIns="0" rIns="0">
            <a:spAutoFit/>
          </a:bodyPr>
          <a:lstStyle/>
          <a:p>
            <a:pPr algn="l">
              <a:lnSpc>
                <a:spcPts val="1820"/>
              </a:lnSpc>
            </a:pPr>
            <a:r>
              <a:rPr lang="en-US" sz="1300">
                <a:solidFill>
                  <a:srgbClr val="000000"/>
                </a:solidFill>
                <a:latin typeface="Arial"/>
                <a:ea typeface="Arial"/>
                <a:cs typeface="Arial"/>
                <a:sym typeface="Arial"/>
              </a:rPr>
              <a:t>●</a:t>
            </a:r>
          </a:p>
        </p:txBody>
      </p:sp>
      <p:sp>
        <p:nvSpPr>
          <p:cNvPr name="TextBox 11" id="11"/>
          <p:cNvSpPr txBox="true"/>
          <p:nvPr/>
        </p:nvSpPr>
        <p:spPr>
          <a:xfrm rot="0">
            <a:off x="6277308" y="3768776"/>
            <a:ext cx="101717" cy="251851"/>
          </a:xfrm>
          <a:prstGeom prst="rect">
            <a:avLst/>
          </a:prstGeom>
        </p:spPr>
        <p:txBody>
          <a:bodyPr anchor="t" rtlCol="false" tIns="0" lIns="0" bIns="0" rIns="0">
            <a:spAutoFit/>
          </a:bodyPr>
          <a:lstStyle/>
          <a:p>
            <a:pPr algn="l">
              <a:lnSpc>
                <a:spcPts val="1820"/>
              </a:lnSpc>
            </a:pPr>
            <a:r>
              <a:rPr lang="en-US" sz="1300">
                <a:solidFill>
                  <a:srgbClr val="000000"/>
                </a:solidFill>
                <a:latin typeface="Arial"/>
                <a:ea typeface="Arial"/>
                <a:cs typeface="Arial"/>
                <a:sym typeface="Arial"/>
              </a:rPr>
              <a:t>●</a:t>
            </a:r>
          </a:p>
        </p:txBody>
      </p:sp>
      <p:sp>
        <p:nvSpPr>
          <p:cNvPr name="TextBox 12" id="12"/>
          <p:cNvSpPr txBox="true"/>
          <p:nvPr/>
        </p:nvSpPr>
        <p:spPr>
          <a:xfrm rot="0">
            <a:off x="6605597" y="2411225"/>
            <a:ext cx="2261645" cy="2346074"/>
          </a:xfrm>
          <a:prstGeom prst="rect">
            <a:avLst/>
          </a:prstGeom>
        </p:spPr>
        <p:txBody>
          <a:bodyPr anchor="t" rtlCol="false" tIns="0" lIns="0" bIns="0" rIns="0">
            <a:spAutoFit/>
          </a:bodyPr>
          <a:lstStyle/>
          <a:p>
            <a:pPr algn="l">
              <a:lnSpc>
                <a:spcPts val="1404"/>
              </a:lnSpc>
            </a:pPr>
            <a:r>
              <a:rPr lang="en-US" sz="1300">
                <a:solidFill>
                  <a:srgbClr val="000000"/>
                </a:solidFill>
                <a:latin typeface="Poppins"/>
                <a:ea typeface="Poppins"/>
                <a:cs typeface="Poppins"/>
                <a:sym typeface="Poppins"/>
              </a:rPr>
              <a:t>These regulations are intended to protect patients, safeguard sensitive information, prevent fraud, abuse and waste, and ensure high-quality care. Providers who do not take compliance seriously may find themselves under costly investigation by a government agency.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157524" y="174603"/>
            <a:ext cx="6310598" cy="1421787"/>
          </a:xfrm>
          <a:custGeom>
            <a:avLst/>
            <a:gdLst/>
            <a:ahLst/>
            <a:cxnLst/>
            <a:rect r="r" b="b" t="t" l="l"/>
            <a:pathLst>
              <a:path h="1421787" w="6310598">
                <a:moveTo>
                  <a:pt x="0" y="0"/>
                </a:moveTo>
                <a:lnTo>
                  <a:pt x="6310599" y="0"/>
                </a:lnTo>
                <a:lnTo>
                  <a:pt x="6310599" y="1421787"/>
                </a:lnTo>
                <a:lnTo>
                  <a:pt x="0" y="14217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06753" y="656701"/>
            <a:ext cx="4544568" cy="365122"/>
          </a:xfrm>
          <a:prstGeom prst="rect">
            <a:avLst/>
          </a:prstGeom>
        </p:spPr>
        <p:txBody>
          <a:bodyPr anchor="t" rtlCol="false" tIns="0" lIns="0" bIns="0" rIns="0">
            <a:spAutoFit/>
          </a:bodyPr>
          <a:lstStyle/>
          <a:p>
            <a:pPr algn="l">
              <a:lnSpc>
                <a:spcPts val="1844"/>
              </a:lnSpc>
            </a:pPr>
            <a:r>
              <a:rPr lang="en-US" b="true" sz="3500">
                <a:solidFill>
                  <a:srgbClr val="000000"/>
                </a:solidFill>
                <a:latin typeface="Poppins Bold"/>
                <a:ea typeface="Poppins Bold"/>
                <a:cs typeface="Poppins Bold"/>
                <a:sym typeface="Poppins Bold"/>
              </a:rPr>
              <a:t>Compliance</a:t>
            </a:r>
            <a:r>
              <a:rPr lang="en-US" b="true" sz="3500">
                <a:solidFill>
                  <a:srgbClr val="59BFEB"/>
                </a:solidFill>
                <a:latin typeface="Poppins Bold"/>
                <a:ea typeface="Poppins Bold"/>
                <a:cs typeface="Poppins Bold"/>
                <a:sym typeface="Poppins Bold"/>
              </a:rPr>
              <a:t> </a:t>
            </a:r>
            <a:r>
              <a:rPr lang="en-US" b="true" sz="3500">
                <a:solidFill>
                  <a:srgbClr val="054F9C"/>
                </a:solidFill>
                <a:latin typeface="Poppins Bold"/>
                <a:ea typeface="Poppins Bold"/>
                <a:cs typeface="Poppins Bold"/>
                <a:sym typeface="Poppins Bold"/>
              </a:rPr>
              <a:t>Pitfalls</a:t>
            </a:r>
          </a:p>
        </p:txBody>
      </p:sp>
      <p:sp>
        <p:nvSpPr>
          <p:cNvPr name="TextBox 6" id="6"/>
          <p:cNvSpPr txBox="true"/>
          <p:nvPr/>
        </p:nvSpPr>
        <p:spPr>
          <a:xfrm rot="0">
            <a:off x="937289" y="903322"/>
            <a:ext cx="51883" cy="438150"/>
          </a:xfrm>
          <a:prstGeom prst="rect">
            <a:avLst/>
          </a:prstGeom>
        </p:spPr>
        <p:txBody>
          <a:bodyPr anchor="t" rtlCol="false" tIns="0" lIns="0" bIns="0" rIns="0">
            <a:spAutoFit/>
          </a:bodyPr>
          <a:lstStyle/>
          <a:p>
            <a:pPr algn="l">
              <a:lnSpc>
                <a:spcPts val="3750"/>
              </a:lnSpc>
            </a:pPr>
            <a:r>
              <a:rPr lang="en-US" sz="1500">
                <a:solidFill>
                  <a:srgbClr val="000000"/>
                </a:solidFill>
                <a:latin typeface="Poppins"/>
                <a:ea typeface="Poppins"/>
                <a:cs typeface="Poppins"/>
                <a:sym typeface="Poppins"/>
              </a:rPr>
              <a:t> </a:t>
            </a:r>
          </a:p>
        </p:txBody>
      </p:sp>
      <p:sp>
        <p:nvSpPr>
          <p:cNvPr name="TextBox 7" id="7"/>
          <p:cNvSpPr txBox="true"/>
          <p:nvPr/>
        </p:nvSpPr>
        <p:spPr>
          <a:xfrm rot="0">
            <a:off x="431321" y="1084297"/>
            <a:ext cx="1728578" cy="257175"/>
          </a:xfrm>
          <a:prstGeom prst="rect">
            <a:avLst/>
          </a:prstGeom>
        </p:spPr>
        <p:txBody>
          <a:bodyPr anchor="t" rtlCol="false" tIns="0" lIns="0" bIns="0" rIns="0">
            <a:spAutoFit/>
          </a:bodyPr>
          <a:lstStyle/>
          <a:p>
            <a:pPr algn="l">
              <a:lnSpc>
                <a:spcPts val="1800"/>
              </a:lnSpc>
            </a:pPr>
            <a:r>
              <a:rPr lang="en-US" sz="1500">
                <a:solidFill>
                  <a:srgbClr val="000000"/>
                </a:solidFill>
                <a:latin typeface="Poppins"/>
                <a:ea typeface="Poppins"/>
                <a:cs typeface="Poppins"/>
                <a:sym typeface="Poppins"/>
              </a:rPr>
              <a:t>Whatto Consider:</a:t>
            </a:r>
          </a:p>
        </p:txBody>
      </p:sp>
      <p:sp>
        <p:nvSpPr>
          <p:cNvPr name="TextBox 8" id="8"/>
          <p:cNvSpPr txBox="true"/>
          <p:nvPr/>
        </p:nvSpPr>
        <p:spPr>
          <a:xfrm rot="0">
            <a:off x="544859" y="1508874"/>
            <a:ext cx="117367" cy="262757"/>
          </a:xfrm>
          <a:prstGeom prst="rect">
            <a:avLst/>
          </a:prstGeom>
        </p:spPr>
        <p:txBody>
          <a:bodyPr anchor="t" rtlCol="false" tIns="0" lIns="0" bIns="0" rIns="0">
            <a:spAutoFit/>
          </a:bodyPr>
          <a:lstStyle/>
          <a:p>
            <a:pPr algn="l">
              <a:lnSpc>
                <a:spcPts val="1800"/>
              </a:lnSpc>
            </a:pPr>
            <a:r>
              <a:rPr lang="en-US" sz="1500">
                <a:solidFill>
                  <a:srgbClr val="000000"/>
                </a:solidFill>
                <a:latin typeface="Arial"/>
                <a:ea typeface="Arial"/>
                <a:cs typeface="Arial"/>
                <a:sym typeface="Arial"/>
              </a:rPr>
              <a:t>●</a:t>
            </a:r>
          </a:p>
        </p:txBody>
      </p:sp>
      <p:sp>
        <p:nvSpPr>
          <p:cNvPr name="TextBox 9" id="9"/>
          <p:cNvSpPr txBox="true"/>
          <p:nvPr/>
        </p:nvSpPr>
        <p:spPr>
          <a:xfrm rot="0">
            <a:off x="888521" y="1541497"/>
            <a:ext cx="5060023" cy="485775"/>
          </a:xfrm>
          <a:prstGeom prst="rect">
            <a:avLst/>
          </a:prstGeom>
        </p:spPr>
        <p:txBody>
          <a:bodyPr anchor="t" rtlCol="false" tIns="0" lIns="0" bIns="0" rIns="0">
            <a:spAutoFit/>
          </a:bodyPr>
          <a:lstStyle/>
          <a:p>
            <a:pPr algn="l">
              <a:lnSpc>
                <a:spcPts val="1800"/>
              </a:lnSpc>
            </a:pPr>
            <a:r>
              <a:rPr lang="en-US" sz="1500">
                <a:solidFill>
                  <a:srgbClr val="000000"/>
                </a:solidFill>
                <a:latin typeface="Poppins"/>
                <a:ea typeface="Poppins"/>
                <a:cs typeface="Poppins"/>
                <a:sym typeface="Poppins"/>
              </a:rPr>
              <a:t>How are you allocating internal resources to handle compliance? </a:t>
            </a:r>
          </a:p>
        </p:txBody>
      </p:sp>
      <p:sp>
        <p:nvSpPr>
          <p:cNvPr name="TextBox 10" id="10"/>
          <p:cNvSpPr txBox="true"/>
          <p:nvPr/>
        </p:nvSpPr>
        <p:spPr>
          <a:xfrm rot="0">
            <a:off x="1002059" y="1966074"/>
            <a:ext cx="117367" cy="719957"/>
          </a:xfrm>
          <a:prstGeom prst="rect">
            <a:avLst/>
          </a:prstGeom>
        </p:spPr>
        <p:txBody>
          <a:bodyPr anchor="t" rtlCol="false" tIns="0" lIns="0" bIns="0" rIns="0">
            <a:spAutoFit/>
          </a:bodyPr>
          <a:lstStyle/>
          <a:p>
            <a:pPr algn="just">
              <a:lnSpc>
                <a:spcPts val="1800"/>
              </a:lnSpc>
            </a:pPr>
            <a:r>
              <a:rPr lang="en-US" sz="1500">
                <a:solidFill>
                  <a:srgbClr val="000000"/>
                </a:solidFill>
                <a:latin typeface="Arial"/>
                <a:ea typeface="Arial"/>
                <a:cs typeface="Arial"/>
                <a:sym typeface="Arial"/>
              </a:rPr>
              <a:t>○ ○ ○</a:t>
            </a:r>
          </a:p>
        </p:txBody>
      </p:sp>
      <p:sp>
        <p:nvSpPr>
          <p:cNvPr name="TextBox 11" id="11"/>
          <p:cNvSpPr txBox="true"/>
          <p:nvPr/>
        </p:nvSpPr>
        <p:spPr>
          <a:xfrm rot="0">
            <a:off x="1345721" y="1998697"/>
            <a:ext cx="3651666" cy="714375"/>
          </a:xfrm>
          <a:prstGeom prst="rect">
            <a:avLst/>
          </a:prstGeom>
        </p:spPr>
        <p:txBody>
          <a:bodyPr anchor="t" rtlCol="false" tIns="0" lIns="0" bIns="0" rIns="0">
            <a:spAutoFit/>
          </a:bodyPr>
          <a:lstStyle/>
          <a:p>
            <a:pPr algn="l">
              <a:lnSpc>
                <a:spcPts val="1800"/>
              </a:lnSpc>
            </a:pPr>
            <a:r>
              <a:rPr lang="en-US" sz="1500">
                <a:solidFill>
                  <a:srgbClr val="000000"/>
                </a:solidFill>
                <a:latin typeface="Poppins"/>
                <a:ea typeface="Poppins"/>
                <a:cs typeface="Poppins"/>
                <a:sym typeface="Poppins"/>
              </a:rPr>
              <a:t>Is an existing employee handling it? Do you need to hire a new employee? Should you outsource instead?</a:t>
            </a:r>
          </a:p>
        </p:txBody>
      </p:sp>
      <p:sp>
        <p:nvSpPr>
          <p:cNvPr name="TextBox 12" id="12"/>
          <p:cNvSpPr txBox="true"/>
          <p:nvPr/>
        </p:nvSpPr>
        <p:spPr>
          <a:xfrm rot="0">
            <a:off x="544859" y="2651874"/>
            <a:ext cx="117367" cy="1405757"/>
          </a:xfrm>
          <a:prstGeom prst="rect">
            <a:avLst/>
          </a:prstGeom>
        </p:spPr>
        <p:txBody>
          <a:bodyPr anchor="t" rtlCol="false" tIns="0" lIns="0" bIns="0" rIns="0">
            <a:spAutoFit/>
          </a:bodyPr>
          <a:lstStyle/>
          <a:p>
            <a:pPr algn="just">
              <a:lnSpc>
                <a:spcPts val="1800"/>
              </a:lnSpc>
            </a:pPr>
            <a:r>
              <a:rPr lang="en-US" sz="1500">
                <a:solidFill>
                  <a:srgbClr val="000000"/>
                </a:solidFill>
                <a:latin typeface="Arial"/>
                <a:ea typeface="Arial"/>
                <a:cs typeface="Arial"/>
                <a:sym typeface="Arial"/>
              </a:rPr>
              <a:t>● ● ● ●</a:t>
            </a:r>
          </a:p>
        </p:txBody>
      </p:sp>
      <p:sp>
        <p:nvSpPr>
          <p:cNvPr name="TextBox 13" id="13"/>
          <p:cNvSpPr txBox="true"/>
          <p:nvPr/>
        </p:nvSpPr>
        <p:spPr>
          <a:xfrm rot="0">
            <a:off x="888521" y="2684497"/>
            <a:ext cx="5278822" cy="1857375"/>
          </a:xfrm>
          <a:prstGeom prst="rect">
            <a:avLst/>
          </a:prstGeom>
        </p:spPr>
        <p:txBody>
          <a:bodyPr anchor="t" rtlCol="false" tIns="0" lIns="0" bIns="0" rIns="0">
            <a:spAutoFit/>
          </a:bodyPr>
          <a:lstStyle/>
          <a:p>
            <a:pPr algn="l">
              <a:lnSpc>
                <a:spcPts val="1800"/>
              </a:lnSpc>
            </a:pPr>
            <a:r>
              <a:rPr lang="en-US" sz="1500">
                <a:solidFill>
                  <a:srgbClr val="000000"/>
                </a:solidFill>
                <a:latin typeface="Poppins"/>
                <a:ea typeface="Poppins"/>
                <a:cs typeface="Poppins"/>
                <a:sym typeface="Poppins"/>
              </a:rPr>
              <a:t>How is risk assessment management addressed? Are employees trained annually? Have they agreed to follow your internal policies and procedures? How are you tracking and documenting compliance tasks? Have you standardized and organized your compliance efforts? Is it difficult to keep track of everything going on across multiple locations?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95250" y="192195"/>
            <a:ext cx="5455301" cy="4195896"/>
          </a:xfrm>
          <a:custGeom>
            <a:avLst/>
            <a:gdLst/>
            <a:ahLst/>
            <a:cxnLst/>
            <a:rect r="r" b="b" t="t" l="l"/>
            <a:pathLst>
              <a:path h="4195896" w="5455301">
                <a:moveTo>
                  <a:pt x="0" y="0"/>
                </a:moveTo>
                <a:lnTo>
                  <a:pt x="5455301" y="0"/>
                </a:lnTo>
                <a:lnTo>
                  <a:pt x="5455301" y="4195896"/>
                </a:lnTo>
                <a:lnTo>
                  <a:pt x="0" y="41958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44478" y="870680"/>
            <a:ext cx="4849682" cy="617753"/>
          </a:xfrm>
          <a:prstGeom prst="rect">
            <a:avLst/>
          </a:prstGeom>
        </p:spPr>
        <p:txBody>
          <a:bodyPr anchor="t" rtlCol="false" tIns="0" lIns="0" bIns="0" rIns="0">
            <a:spAutoFit/>
          </a:bodyPr>
          <a:lstStyle/>
          <a:p>
            <a:pPr algn="l">
              <a:lnSpc>
                <a:spcPts val="1560"/>
              </a:lnSpc>
            </a:pPr>
            <a:r>
              <a:rPr lang="en-US" b="true" sz="1300">
                <a:solidFill>
                  <a:srgbClr val="000000"/>
                </a:solidFill>
                <a:latin typeface="Poppins Bold"/>
                <a:ea typeface="Poppins Bold"/>
                <a:cs typeface="Poppins Bold"/>
                <a:sym typeface="Poppins Bold"/>
              </a:rPr>
              <a:t>Failure to commit</a:t>
            </a:r>
            <a:r>
              <a:rPr lang="en-US" sz="1300">
                <a:solidFill>
                  <a:srgbClr val="000000"/>
                </a:solidFill>
                <a:latin typeface="Poppins"/>
                <a:ea typeface="Poppins"/>
                <a:cs typeface="Poppins"/>
                <a:sym typeface="Poppins"/>
              </a:rPr>
              <a:t> to a culture of compliance will result in </a:t>
            </a:r>
            <a:r>
              <a:rPr lang="en-US" b="true" sz="1300">
                <a:solidFill>
                  <a:srgbClr val="000000"/>
                </a:solidFill>
                <a:latin typeface="Poppins Bold"/>
                <a:ea typeface="Poppins Bold"/>
                <a:cs typeface="Poppins Bold"/>
                <a:sym typeface="Poppins Bold"/>
              </a:rPr>
              <a:t>higher malpractice claims</a:t>
            </a:r>
            <a:r>
              <a:rPr lang="en-US" sz="1300">
                <a:solidFill>
                  <a:srgbClr val="000000"/>
                </a:solidFill>
                <a:latin typeface="Poppins"/>
                <a:ea typeface="Poppins"/>
                <a:cs typeface="Poppins"/>
                <a:sym typeface="Poppins"/>
              </a:rPr>
              <a:t>, and your organization's executives could even face </a:t>
            </a:r>
            <a:r>
              <a:rPr lang="en-US" b="true" sz="1300">
                <a:solidFill>
                  <a:srgbClr val="000000"/>
                </a:solidFill>
                <a:latin typeface="Poppins Bold"/>
                <a:ea typeface="Poppins Bold"/>
                <a:cs typeface="Poppins Bold"/>
                <a:sym typeface="Poppins Bold"/>
              </a:rPr>
              <a:t>personal liability lawsuits</a:t>
            </a:r>
            <a:r>
              <a:rPr lang="en-US" sz="1300">
                <a:solidFill>
                  <a:srgbClr val="000000"/>
                </a:solidFill>
                <a:latin typeface="Poppins"/>
                <a:ea typeface="Poppins"/>
                <a:cs typeface="Poppins"/>
                <a:sym typeface="Poppins"/>
              </a:rPr>
              <a:t>.</a:t>
            </a:r>
          </a:p>
        </p:txBody>
      </p:sp>
      <p:sp>
        <p:nvSpPr>
          <p:cNvPr name="TextBox 6" id="6"/>
          <p:cNvSpPr txBox="true"/>
          <p:nvPr/>
        </p:nvSpPr>
        <p:spPr>
          <a:xfrm rot="0">
            <a:off x="373380" y="1470422"/>
            <a:ext cx="101717" cy="385201"/>
          </a:xfrm>
          <a:prstGeom prst="rect">
            <a:avLst/>
          </a:prstGeom>
        </p:spPr>
        <p:txBody>
          <a:bodyPr anchor="t" rtlCol="false" tIns="0" lIns="0" bIns="0" rIns="0">
            <a:spAutoFit/>
          </a:bodyPr>
          <a:lstStyle/>
          <a:p>
            <a:pPr algn="l">
              <a:lnSpc>
                <a:spcPts val="3250"/>
              </a:lnSpc>
            </a:pPr>
            <a:r>
              <a:rPr lang="en-US" sz="1300">
                <a:solidFill>
                  <a:srgbClr val="000000"/>
                </a:solidFill>
                <a:latin typeface="Arial"/>
                <a:ea typeface="Arial"/>
                <a:cs typeface="Arial"/>
                <a:sym typeface="Arial"/>
              </a:rPr>
              <a:t>●</a:t>
            </a:r>
          </a:p>
        </p:txBody>
      </p:sp>
      <p:sp>
        <p:nvSpPr>
          <p:cNvPr name="TextBox 7" id="7"/>
          <p:cNvSpPr txBox="true"/>
          <p:nvPr/>
        </p:nvSpPr>
        <p:spPr>
          <a:xfrm rot="0">
            <a:off x="701678" y="1501235"/>
            <a:ext cx="4512335" cy="3399558"/>
          </a:xfrm>
          <a:prstGeom prst="rect">
            <a:avLst/>
          </a:prstGeom>
        </p:spPr>
        <p:txBody>
          <a:bodyPr anchor="t" rtlCol="false" tIns="0" lIns="0" bIns="0" rIns="0">
            <a:spAutoFit/>
          </a:bodyPr>
          <a:lstStyle/>
          <a:p>
            <a:pPr algn="l">
              <a:lnSpc>
                <a:spcPts val="3250"/>
              </a:lnSpc>
            </a:pPr>
            <a:r>
              <a:rPr lang="en-US" sz="1300">
                <a:solidFill>
                  <a:srgbClr val="000000"/>
                </a:solidFill>
                <a:latin typeface="Poppins"/>
                <a:ea typeface="Poppins"/>
                <a:cs typeface="Poppins"/>
                <a:sym typeface="Poppins"/>
              </a:rPr>
              <a:t>Providing quality care to patients and adhering to </a:t>
            </a:r>
          </a:p>
          <a:p>
            <a:pPr algn="l">
              <a:lnSpc>
                <a:spcPts val="650"/>
              </a:lnSpc>
            </a:pPr>
            <a:r>
              <a:rPr lang="en-US" sz="1300">
                <a:solidFill>
                  <a:srgbClr val="000000"/>
                </a:solidFill>
                <a:latin typeface="Poppins"/>
                <a:ea typeface="Poppins"/>
                <a:cs typeface="Poppins"/>
                <a:sym typeface="Poppins"/>
              </a:rPr>
              <a:t>regulatory standards will result in fewer malpractice </a:t>
            </a:r>
          </a:p>
          <a:p>
            <a:pPr algn="l">
              <a:lnSpc>
                <a:spcPts val="2470"/>
              </a:lnSpc>
            </a:pPr>
            <a:r>
              <a:rPr lang="en-US" sz="1300">
                <a:solidFill>
                  <a:srgbClr val="000000"/>
                </a:solidFill>
                <a:latin typeface="Poppins"/>
                <a:ea typeface="Poppins"/>
                <a:cs typeface="Poppins"/>
                <a:sym typeface="Poppins"/>
              </a:rPr>
              <a:t>claims</a:t>
            </a:r>
          </a:p>
          <a:p>
            <a:pPr algn="l">
              <a:lnSpc>
                <a:spcPts val="3250"/>
              </a:lnSpc>
            </a:pPr>
            <a:r>
              <a:rPr lang="en-US" sz="1300">
                <a:solidFill>
                  <a:srgbClr val="000000"/>
                </a:solidFill>
                <a:latin typeface="Poppins"/>
                <a:ea typeface="Poppins"/>
                <a:cs typeface="Poppins"/>
                <a:sym typeface="Poppins"/>
              </a:rPr>
              <a:t>When you go through a regulatory compliance </a:t>
            </a:r>
          </a:p>
          <a:p>
            <a:pPr algn="l">
              <a:lnSpc>
                <a:spcPts val="650"/>
              </a:lnSpc>
            </a:pPr>
            <a:r>
              <a:rPr lang="en-US" sz="1300">
                <a:solidFill>
                  <a:srgbClr val="000000"/>
                </a:solidFill>
                <a:latin typeface="Poppins"/>
                <a:ea typeface="Poppins"/>
                <a:cs typeface="Poppins"/>
                <a:sym typeface="Poppins"/>
              </a:rPr>
              <a:t>lawsuit or investigation, by training staff on </a:t>
            </a:r>
          </a:p>
          <a:p>
            <a:pPr algn="l">
              <a:lnSpc>
                <a:spcPts val="2470"/>
              </a:lnSpc>
            </a:pPr>
            <a:r>
              <a:rPr lang="en-US" sz="1300">
                <a:solidFill>
                  <a:srgbClr val="000000"/>
                </a:solidFill>
                <a:latin typeface="Poppins"/>
                <a:ea typeface="Poppins"/>
                <a:cs typeface="Poppins"/>
                <a:sym typeface="Poppins"/>
              </a:rPr>
              <a:t>compliance best practices, you're protecting yourself </a:t>
            </a:r>
          </a:p>
          <a:p>
            <a:pPr algn="l">
              <a:lnSpc>
                <a:spcPts val="650"/>
              </a:lnSpc>
            </a:pPr>
            <a:r>
              <a:rPr lang="en-US" sz="1300">
                <a:solidFill>
                  <a:srgbClr val="000000"/>
                </a:solidFill>
                <a:latin typeface="Poppins"/>
                <a:ea typeface="Poppins"/>
                <a:cs typeface="Poppins"/>
                <a:sym typeface="Poppins"/>
              </a:rPr>
              <a:t>and your staff </a:t>
            </a:r>
          </a:p>
          <a:p>
            <a:pPr algn="l">
              <a:lnSpc>
                <a:spcPts val="3250"/>
              </a:lnSpc>
            </a:pPr>
            <a:r>
              <a:rPr lang="en-US" sz="1300">
                <a:solidFill>
                  <a:srgbClr val="000000"/>
                </a:solidFill>
                <a:latin typeface="Poppins"/>
                <a:ea typeface="Poppins"/>
                <a:cs typeface="Poppins"/>
                <a:sym typeface="Poppins"/>
              </a:rPr>
              <a:t>If you’re found responsible for not training your staff </a:t>
            </a:r>
          </a:p>
          <a:p>
            <a:pPr algn="l">
              <a:lnSpc>
                <a:spcPts val="650"/>
              </a:lnSpc>
            </a:pPr>
            <a:r>
              <a:rPr lang="en-US" sz="1300">
                <a:solidFill>
                  <a:srgbClr val="000000"/>
                </a:solidFill>
                <a:latin typeface="Poppins"/>
                <a:ea typeface="Poppins"/>
                <a:cs typeface="Poppins"/>
                <a:sym typeface="Poppins"/>
              </a:rPr>
              <a:t>properly on compliance procedures, you could be </a:t>
            </a:r>
          </a:p>
          <a:p>
            <a:pPr algn="l">
              <a:lnSpc>
                <a:spcPts val="2470"/>
              </a:lnSpc>
            </a:pPr>
            <a:r>
              <a:rPr lang="en-US" sz="1300">
                <a:solidFill>
                  <a:srgbClr val="000000"/>
                </a:solidFill>
                <a:latin typeface="Poppins"/>
                <a:ea typeface="Poppins"/>
                <a:cs typeface="Poppins"/>
                <a:sym typeface="Poppins"/>
              </a:rPr>
              <a:t>faced with penalties and fines </a:t>
            </a:r>
          </a:p>
          <a:p>
            <a:pPr algn="l">
              <a:lnSpc>
                <a:spcPts val="3250"/>
              </a:lnSpc>
            </a:pPr>
            <a:r>
              <a:rPr lang="en-US" sz="1300">
                <a:solidFill>
                  <a:srgbClr val="000000"/>
                </a:solidFill>
                <a:latin typeface="Poppins"/>
                <a:ea typeface="Poppins"/>
                <a:cs typeface="Poppins"/>
                <a:sym typeface="Poppins"/>
              </a:rPr>
              <a:t>If you can prove that your company is otherwise </a:t>
            </a:r>
          </a:p>
          <a:p>
            <a:pPr algn="l">
              <a:lnSpc>
                <a:spcPts val="650"/>
              </a:lnSpc>
            </a:pPr>
            <a:r>
              <a:rPr lang="en-US" sz="1300">
                <a:solidFill>
                  <a:srgbClr val="000000"/>
                </a:solidFill>
                <a:latin typeface="Poppins"/>
                <a:ea typeface="Poppins"/>
                <a:cs typeface="Poppins"/>
                <a:sym typeface="Poppins"/>
              </a:rPr>
              <a:t>adhering to compliance requirements and training, </a:t>
            </a:r>
          </a:p>
          <a:p>
            <a:pPr algn="l">
              <a:lnSpc>
                <a:spcPts val="2662"/>
              </a:lnSpc>
            </a:pPr>
            <a:r>
              <a:rPr lang="en-US" sz="1300">
                <a:solidFill>
                  <a:srgbClr val="000000"/>
                </a:solidFill>
                <a:latin typeface="Poppins"/>
                <a:ea typeface="Poppins"/>
                <a:cs typeface="Poppins"/>
                <a:sym typeface="Poppins"/>
              </a:rPr>
              <a:t>you can also see lower fines and smaller penalties </a:t>
            </a:r>
          </a:p>
        </p:txBody>
      </p:sp>
      <p:sp>
        <p:nvSpPr>
          <p:cNvPr name="TextBox 8" id="8"/>
          <p:cNvSpPr txBox="true"/>
          <p:nvPr/>
        </p:nvSpPr>
        <p:spPr>
          <a:xfrm rot="0">
            <a:off x="373380" y="2262902"/>
            <a:ext cx="101717" cy="385201"/>
          </a:xfrm>
          <a:prstGeom prst="rect">
            <a:avLst/>
          </a:prstGeom>
        </p:spPr>
        <p:txBody>
          <a:bodyPr anchor="t" rtlCol="false" tIns="0" lIns="0" bIns="0" rIns="0">
            <a:spAutoFit/>
          </a:bodyPr>
          <a:lstStyle/>
          <a:p>
            <a:pPr algn="l">
              <a:lnSpc>
                <a:spcPts val="3250"/>
              </a:lnSpc>
            </a:pPr>
            <a:r>
              <a:rPr lang="en-US" sz="1300">
                <a:solidFill>
                  <a:srgbClr val="000000"/>
                </a:solidFill>
                <a:latin typeface="Arial"/>
                <a:ea typeface="Arial"/>
                <a:cs typeface="Arial"/>
                <a:sym typeface="Arial"/>
              </a:rPr>
              <a:t>●</a:t>
            </a:r>
          </a:p>
        </p:txBody>
      </p:sp>
      <p:sp>
        <p:nvSpPr>
          <p:cNvPr name="TextBox 9" id="9"/>
          <p:cNvSpPr txBox="true"/>
          <p:nvPr/>
        </p:nvSpPr>
        <p:spPr>
          <a:xfrm rot="0">
            <a:off x="373380" y="3253502"/>
            <a:ext cx="101717" cy="385201"/>
          </a:xfrm>
          <a:prstGeom prst="rect">
            <a:avLst/>
          </a:prstGeom>
        </p:spPr>
        <p:txBody>
          <a:bodyPr anchor="t" rtlCol="false" tIns="0" lIns="0" bIns="0" rIns="0">
            <a:spAutoFit/>
          </a:bodyPr>
          <a:lstStyle/>
          <a:p>
            <a:pPr algn="l">
              <a:lnSpc>
                <a:spcPts val="3250"/>
              </a:lnSpc>
            </a:pPr>
            <a:r>
              <a:rPr lang="en-US" sz="1300">
                <a:solidFill>
                  <a:srgbClr val="000000"/>
                </a:solidFill>
                <a:latin typeface="Arial"/>
                <a:ea typeface="Arial"/>
                <a:cs typeface="Arial"/>
                <a:sym typeface="Arial"/>
              </a:rPr>
              <a:t>●</a:t>
            </a:r>
          </a:p>
        </p:txBody>
      </p:sp>
      <p:sp>
        <p:nvSpPr>
          <p:cNvPr name="TextBox 10" id="10"/>
          <p:cNvSpPr txBox="true"/>
          <p:nvPr/>
        </p:nvSpPr>
        <p:spPr>
          <a:xfrm rot="0">
            <a:off x="358016" y="4020855"/>
            <a:ext cx="117367" cy="443732"/>
          </a:xfrm>
          <a:prstGeom prst="rect">
            <a:avLst/>
          </a:prstGeom>
        </p:spPr>
        <p:txBody>
          <a:bodyPr anchor="t" rtlCol="false" tIns="0" lIns="0" bIns="0" rIns="0">
            <a:spAutoFit/>
          </a:bodyPr>
          <a:lstStyle/>
          <a:p>
            <a:pPr algn="l">
              <a:lnSpc>
                <a:spcPts val="3750"/>
              </a:lnSpc>
            </a:pPr>
            <a:r>
              <a:rPr lang="en-US" sz="1500">
                <a:solidFill>
                  <a:srgbClr val="000000"/>
                </a:solidFill>
                <a:latin typeface="Arial"/>
                <a:ea typeface="Arial"/>
                <a:cs typeface="Arial"/>
                <a:sym typeface="Arial"/>
              </a:rPr>
              <a:t>●</a:t>
            </a:r>
          </a:p>
        </p:txBody>
      </p:sp>
      <p:sp>
        <p:nvSpPr>
          <p:cNvPr name="TextBox 11" id="11"/>
          <p:cNvSpPr txBox="true"/>
          <p:nvPr/>
        </p:nvSpPr>
        <p:spPr>
          <a:xfrm rot="0">
            <a:off x="244478" y="335966"/>
            <a:ext cx="4770234" cy="384172"/>
          </a:xfrm>
          <a:prstGeom prst="rect">
            <a:avLst/>
          </a:prstGeom>
        </p:spPr>
        <p:txBody>
          <a:bodyPr anchor="t" rtlCol="false" tIns="0" lIns="0" bIns="0" rIns="0">
            <a:spAutoFit/>
          </a:bodyPr>
          <a:lstStyle/>
          <a:p>
            <a:pPr algn="l">
              <a:lnSpc>
                <a:spcPts val="2800"/>
              </a:lnSpc>
            </a:pPr>
            <a:r>
              <a:rPr lang="en-US" b="true" sz="2000">
                <a:solidFill>
                  <a:srgbClr val="000000"/>
                </a:solidFill>
                <a:latin typeface="Poppins Bold"/>
                <a:ea typeface="Poppins Bold"/>
                <a:cs typeface="Poppins Bold"/>
                <a:sym typeface="Poppins Bold"/>
              </a:rPr>
              <a:t>Increased Quality, </a:t>
            </a:r>
            <a:r>
              <a:rPr lang="en-US" b="true" sz="2000">
                <a:solidFill>
                  <a:srgbClr val="054F9C"/>
                </a:solidFill>
                <a:latin typeface="Poppins Bold"/>
                <a:ea typeface="Poppins Bold"/>
                <a:cs typeface="Poppins Bold"/>
                <a:sym typeface="Poppins Bold"/>
              </a:rPr>
              <a:t>Reduced Liability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450152" y="276901"/>
            <a:ext cx="8243697" cy="4742097"/>
          </a:xfrm>
          <a:custGeom>
            <a:avLst/>
            <a:gdLst/>
            <a:ahLst/>
            <a:cxnLst/>
            <a:rect r="r" b="b" t="t" l="l"/>
            <a:pathLst>
              <a:path h="4742097" w="8243697">
                <a:moveTo>
                  <a:pt x="0" y="0"/>
                </a:moveTo>
                <a:lnTo>
                  <a:pt x="8243696" y="0"/>
                </a:lnTo>
                <a:lnTo>
                  <a:pt x="8243696" y="4742098"/>
                </a:lnTo>
                <a:lnTo>
                  <a:pt x="0" y="47420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535876" y="2298097"/>
            <a:ext cx="2845222" cy="330203"/>
          </a:xfrm>
          <a:prstGeom prst="rect">
            <a:avLst/>
          </a:prstGeom>
        </p:spPr>
        <p:txBody>
          <a:bodyPr anchor="t" rtlCol="false" tIns="0" lIns="0" bIns="0" rIns="0">
            <a:spAutoFit/>
          </a:bodyPr>
          <a:lstStyle/>
          <a:p>
            <a:pPr algn="l">
              <a:lnSpc>
                <a:spcPts val="2491"/>
              </a:lnSpc>
            </a:pPr>
            <a:r>
              <a:rPr lang="en-US" b="true" sz="1839">
                <a:solidFill>
                  <a:srgbClr val="FFFFFF"/>
                </a:solidFill>
                <a:latin typeface="Poppins Bold"/>
                <a:ea typeface="Poppins Bold"/>
                <a:cs typeface="Poppins Bold"/>
                <a:sym typeface="Poppins Bold"/>
              </a:rPr>
              <a:t>Recruiting Quality Staff</a:t>
            </a:r>
          </a:p>
        </p:txBody>
      </p:sp>
      <p:sp>
        <p:nvSpPr>
          <p:cNvPr name="TextBox 6" id="6"/>
          <p:cNvSpPr txBox="true"/>
          <p:nvPr/>
        </p:nvSpPr>
        <p:spPr>
          <a:xfrm rot="0">
            <a:off x="1682258" y="2537336"/>
            <a:ext cx="38043" cy="327022"/>
          </a:xfrm>
          <a:prstGeom prst="rect">
            <a:avLst/>
          </a:prstGeom>
        </p:spPr>
        <p:txBody>
          <a:bodyPr anchor="t" rtlCol="false" tIns="0" lIns="0" bIns="0" rIns="0">
            <a:spAutoFit/>
          </a:bodyPr>
          <a:lstStyle/>
          <a:p>
            <a:pPr algn="l">
              <a:lnSpc>
                <a:spcPts val="2750"/>
              </a:lnSpc>
            </a:pPr>
            <a:r>
              <a:rPr lang="en-US" sz="1100">
                <a:solidFill>
                  <a:srgbClr val="FFFFFF"/>
                </a:solidFill>
                <a:latin typeface="Poppins"/>
                <a:ea typeface="Poppins"/>
                <a:cs typeface="Poppins"/>
                <a:sym typeface="Poppins"/>
              </a:rPr>
              <a:t> </a:t>
            </a:r>
          </a:p>
        </p:txBody>
      </p:sp>
      <p:sp>
        <p:nvSpPr>
          <p:cNvPr name="TextBox 7" id="7"/>
          <p:cNvSpPr txBox="true"/>
          <p:nvPr/>
        </p:nvSpPr>
        <p:spPr>
          <a:xfrm rot="0">
            <a:off x="535876" y="388677"/>
            <a:ext cx="3690433" cy="311153"/>
          </a:xfrm>
          <a:prstGeom prst="rect">
            <a:avLst/>
          </a:prstGeom>
        </p:spPr>
        <p:txBody>
          <a:bodyPr anchor="t" rtlCol="false" tIns="0" lIns="0" bIns="0" rIns="0">
            <a:spAutoFit/>
          </a:bodyPr>
          <a:lstStyle/>
          <a:p>
            <a:pPr algn="l">
              <a:lnSpc>
                <a:spcPts val="2290"/>
              </a:lnSpc>
            </a:pPr>
            <a:r>
              <a:rPr lang="en-US" b="true" sz="1839">
                <a:solidFill>
                  <a:srgbClr val="FFFFFF"/>
                </a:solidFill>
                <a:latin typeface="Poppins Bold"/>
                <a:ea typeface="Poppins Bold"/>
                <a:cs typeface="Poppins Bold"/>
                <a:sym typeface="Poppins Bold"/>
              </a:rPr>
              <a:t>Increased Patient Satisfaction</a:t>
            </a:r>
          </a:p>
        </p:txBody>
      </p:sp>
      <p:sp>
        <p:nvSpPr>
          <p:cNvPr name="TextBox 8" id="8"/>
          <p:cNvSpPr txBox="true"/>
          <p:nvPr/>
        </p:nvSpPr>
        <p:spPr>
          <a:xfrm rot="0">
            <a:off x="630031" y="610162"/>
            <a:ext cx="38043" cy="279397"/>
          </a:xfrm>
          <a:prstGeom prst="rect">
            <a:avLst/>
          </a:prstGeom>
        </p:spPr>
        <p:txBody>
          <a:bodyPr anchor="t" rtlCol="false" tIns="0" lIns="0" bIns="0" rIns="0">
            <a:spAutoFit/>
          </a:bodyPr>
          <a:lstStyle/>
          <a:p>
            <a:pPr algn="l">
              <a:lnSpc>
                <a:spcPts val="2297"/>
              </a:lnSpc>
            </a:pPr>
            <a:r>
              <a:rPr lang="en-US" sz="1100">
                <a:solidFill>
                  <a:srgbClr val="FFFFFF"/>
                </a:solidFill>
                <a:latin typeface="Poppins"/>
                <a:ea typeface="Poppins"/>
                <a:cs typeface="Poppins"/>
                <a:sym typeface="Poppins"/>
              </a:rPr>
              <a:t> </a:t>
            </a:r>
          </a:p>
        </p:txBody>
      </p:sp>
      <p:sp>
        <p:nvSpPr>
          <p:cNvPr name="TextBox 9" id="9"/>
          <p:cNvSpPr txBox="true"/>
          <p:nvPr/>
        </p:nvSpPr>
        <p:spPr>
          <a:xfrm rot="0">
            <a:off x="535876" y="1302010"/>
            <a:ext cx="4009825" cy="330203"/>
          </a:xfrm>
          <a:prstGeom prst="rect">
            <a:avLst/>
          </a:prstGeom>
        </p:spPr>
        <p:txBody>
          <a:bodyPr anchor="t" rtlCol="false" tIns="0" lIns="0" bIns="0" rIns="0">
            <a:spAutoFit/>
          </a:bodyPr>
          <a:lstStyle/>
          <a:p>
            <a:pPr algn="l">
              <a:lnSpc>
                <a:spcPts val="2491"/>
              </a:lnSpc>
            </a:pPr>
            <a:r>
              <a:rPr lang="en-US" b="true" sz="1839">
                <a:solidFill>
                  <a:srgbClr val="FFFFFF"/>
                </a:solidFill>
                <a:latin typeface="Poppins Bold"/>
                <a:ea typeface="Poppins Bold"/>
                <a:cs typeface="Poppins Bold"/>
                <a:sym typeface="Poppins Bold"/>
              </a:rPr>
              <a:t>Reduced Costs, Increased Profits</a:t>
            </a:r>
          </a:p>
        </p:txBody>
      </p:sp>
      <p:sp>
        <p:nvSpPr>
          <p:cNvPr name="TextBox 10" id="10"/>
          <p:cNvSpPr txBox="true"/>
          <p:nvPr/>
        </p:nvSpPr>
        <p:spPr>
          <a:xfrm rot="0">
            <a:off x="2190207" y="1541250"/>
            <a:ext cx="38043" cy="327022"/>
          </a:xfrm>
          <a:prstGeom prst="rect">
            <a:avLst/>
          </a:prstGeom>
        </p:spPr>
        <p:txBody>
          <a:bodyPr anchor="t" rtlCol="false" tIns="0" lIns="0" bIns="0" rIns="0">
            <a:spAutoFit/>
          </a:bodyPr>
          <a:lstStyle/>
          <a:p>
            <a:pPr algn="l">
              <a:lnSpc>
                <a:spcPts val="2750"/>
              </a:lnSpc>
            </a:pPr>
            <a:r>
              <a:rPr lang="en-US" sz="1100">
                <a:solidFill>
                  <a:srgbClr val="FFFFFF"/>
                </a:solidFill>
                <a:latin typeface="Poppins"/>
                <a:ea typeface="Poppins"/>
                <a:cs typeface="Poppins"/>
                <a:sym typeface="Poppins"/>
              </a:rPr>
              <a:t> </a:t>
            </a:r>
          </a:p>
        </p:txBody>
      </p:sp>
      <p:sp>
        <p:nvSpPr>
          <p:cNvPr name="TextBox 11" id="11"/>
          <p:cNvSpPr txBox="true"/>
          <p:nvPr/>
        </p:nvSpPr>
        <p:spPr>
          <a:xfrm rot="0">
            <a:off x="535876" y="2680211"/>
            <a:ext cx="8004172" cy="184147"/>
          </a:xfrm>
          <a:prstGeom prst="rect">
            <a:avLst/>
          </a:prstGeom>
        </p:spPr>
        <p:txBody>
          <a:bodyPr anchor="t" rtlCol="false" tIns="0" lIns="0" bIns="0" rIns="0">
            <a:spAutoFit/>
          </a:bodyPr>
          <a:lstStyle/>
          <a:p>
            <a:pPr algn="l">
              <a:lnSpc>
                <a:spcPts val="1254"/>
              </a:lnSpc>
            </a:pPr>
            <a:r>
              <a:rPr lang="en-US" sz="1100">
                <a:solidFill>
                  <a:srgbClr val="FFFFFF"/>
                </a:solidFill>
                <a:latin typeface="Poppins"/>
                <a:ea typeface="Poppins"/>
                <a:cs typeface="Poppins"/>
                <a:sym typeface="Poppins"/>
              </a:rPr>
              <a:t>Recruiting todayisdifficult acrossallhealthcare roles. An organization that has fines and penalties against it will </a:t>
            </a:r>
          </a:p>
        </p:txBody>
      </p:sp>
      <p:sp>
        <p:nvSpPr>
          <p:cNvPr name="TextBox 12" id="12"/>
          <p:cNvSpPr txBox="true"/>
          <p:nvPr/>
        </p:nvSpPr>
        <p:spPr>
          <a:xfrm rot="0">
            <a:off x="535876" y="2839469"/>
            <a:ext cx="8059179" cy="980437"/>
          </a:xfrm>
          <a:prstGeom prst="rect">
            <a:avLst/>
          </a:prstGeom>
        </p:spPr>
        <p:txBody>
          <a:bodyPr anchor="t" rtlCol="false" tIns="0" lIns="0" bIns="0" rIns="0">
            <a:spAutoFit/>
          </a:bodyPr>
          <a:lstStyle/>
          <a:p>
            <a:pPr algn="l">
              <a:lnSpc>
                <a:spcPts val="1254"/>
              </a:lnSpc>
            </a:pPr>
            <a:r>
              <a:rPr lang="en-US" sz="1100">
                <a:solidFill>
                  <a:srgbClr val="FFFFFF"/>
                </a:solidFill>
                <a:latin typeface="Poppins"/>
                <a:ea typeface="Poppins"/>
                <a:cs typeface="Poppins"/>
                <a:sym typeface="Poppins"/>
              </a:rPr>
              <a:t>experience a reputational hit - making recruitment even harder. Social media makes compliance deficiencies hard to contain, employee reviews on platforms such as Glassdoor can be negative based off poor training and experiences. A compliance program will reduce areas of turnover due to: </a:t>
            </a:r>
          </a:p>
        </p:txBody>
      </p:sp>
      <p:sp>
        <p:nvSpPr>
          <p:cNvPr name="TextBox 13" id="13"/>
          <p:cNvSpPr txBox="true"/>
          <p:nvPr/>
        </p:nvSpPr>
        <p:spPr>
          <a:xfrm rot="0">
            <a:off x="680152" y="3934797"/>
            <a:ext cx="86068" cy="502310"/>
          </a:xfrm>
          <a:prstGeom prst="rect">
            <a:avLst/>
          </a:prstGeom>
        </p:spPr>
        <p:txBody>
          <a:bodyPr anchor="t" rtlCol="false" tIns="0" lIns="0" bIns="0" rIns="0">
            <a:spAutoFit/>
          </a:bodyPr>
          <a:lstStyle/>
          <a:p>
            <a:pPr algn="just">
              <a:lnSpc>
                <a:spcPts val="1254"/>
              </a:lnSpc>
            </a:pPr>
            <a:r>
              <a:rPr lang="en-US" sz="1100">
                <a:solidFill>
                  <a:srgbClr val="FFFFFF"/>
                </a:solidFill>
                <a:latin typeface="Arial"/>
                <a:ea typeface="Arial"/>
                <a:cs typeface="Arial"/>
                <a:sym typeface="Arial"/>
              </a:rPr>
              <a:t>● ● ●</a:t>
            </a:r>
          </a:p>
        </p:txBody>
      </p:sp>
      <p:sp>
        <p:nvSpPr>
          <p:cNvPr name="TextBox 14" id="14"/>
          <p:cNvSpPr txBox="true"/>
          <p:nvPr/>
        </p:nvSpPr>
        <p:spPr>
          <a:xfrm rot="0">
            <a:off x="993077" y="3954275"/>
            <a:ext cx="2635425" cy="502663"/>
          </a:xfrm>
          <a:prstGeom prst="rect">
            <a:avLst/>
          </a:prstGeom>
        </p:spPr>
        <p:txBody>
          <a:bodyPr anchor="t" rtlCol="false" tIns="0" lIns="0" bIns="0" rIns="0">
            <a:spAutoFit/>
          </a:bodyPr>
          <a:lstStyle/>
          <a:p>
            <a:pPr algn="l">
              <a:lnSpc>
                <a:spcPts val="1254"/>
              </a:lnSpc>
            </a:pPr>
            <a:r>
              <a:rPr lang="en-US" sz="1100">
                <a:solidFill>
                  <a:srgbClr val="FFFFFF"/>
                </a:solidFill>
                <a:latin typeface="Poppins"/>
                <a:ea typeface="Poppins"/>
                <a:cs typeface="Poppins"/>
                <a:sym typeface="Poppins"/>
              </a:rPr>
              <a:t>The lack of a code of conduct Unclear job descriptions Failure to follow governing standards</a:t>
            </a:r>
          </a:p>
        </p:txBody>
      </p:sp>
      <p:sp>
        <p:nvSpPr>
          <p:cNvPr name="TextBox 15" id="15"/>
          <p:cNvSpPr txBox="true"/>
          <p:nvPr/>
        </p:nvSpPr>
        <p:spPr>
          <a:xfrm rot="0">
            <a:off x="535876" y="705412"/>
            <a:ext cx="8038367" cy="184147"/>
          </a:xfrm>
          <a:prstGeom prst="rect">
            <a:avLst/>
          </a:prstGeom>
        </p:spPr>
        <p:txBody>
          <a:bodyPr anchor="t" rtlCol="false" tIns="0" lIns="0" bIns="0" rIns="0">
            <a:spAutoFit/>
          </a:bodyPr>
          <a:lstStyle/>
          <a:p>
            <a:pPr algn="l">
              <a:lnSpc>
                <a:spcPts val="1254"/>
              </a:lnSpc>
            </a:pPr>
            <a:r>
              <a:rPr lang="en-US" sz="1100">
                <a:solidFill>
                  <a:srgbClr val="FFFFFF"/>
                </a:solidFill>
                <a:latin typeface="Poppins"/>
                <a:ea typeface="Poppins"/>
                <a:cs typeface="Poppins"/>
                <a:sym typeface="Poppins"/>
              </a:rPr>
              <a:t>Agoodcomplianceprogram createsastandardizedoperation, resulting in a better experience for your patients, </a:t>
            </a:r>
          </a:p>
        </p:txBody>
      </p:sp>
      <p:sp>
        <p:nvSpPr>
          <p:cNvPr name="TextBox 16" id="16"/>
          <p:cNvSpPr txBox="true"/>
          <p:nvPr/>
        </p:nvSpPr>
        <p:spPr>
          <a:xfrm rot="0">
            <a:off x="535876" y="864670"/>
            <a:ext cx="2232165" cy="184147"/>
          </a:xfrm>
          <a:prstGeom prst="rect">
            <a:avLst/>
          </a:prstGeom>
        </p:spPr>
        <p:txBody>
          <a:bodyPr anchor="t" rtlCol="false" tIns="0" lIns="0" bIns="0" rIns="0">
            <a:spAutoFit/>
          </a:bodyPr>
          <a:lstStyle/>
          <a:p>
            <a:pPr algn="l">
              <a:lnSpc>
                <a:spcPts val="1254"/>
              </a:lnSpc>
            </a:pPr>
            <a:r>
              <a:rPr lang="en-US" sz="1100">
                <a:solidFill>
                  <a:srgbClr val="FFFFFF"/>
                </a:solidFill>
                <a:latin typeface="Poppins"/>
                <a:ea typeface="Poppins"/>
                <a:cs typeface="Poppins"/>
                <a:sym typeface="Poppins"/>
              </a:rPr>
              <a:t>and improved outcomes for all.</a:t>
            </a:r>
          </a:p>
        </p:txBody>
      </p:sp>
      <p:sp>
        <p:nvSpPr>
          <p:cNvPr name="TextBox 17" id="17"/>
          <p:cNvSpPr txBox="true"/>
          <p:nvPr/>
        </p:nvSpPr>
        <p:spPr>
          <a:xfrm rot="0">
            <a:off x="535876" y="1684125"/>
            <a:ext cx="8063017" cy="184147"/>
          </a:xfrm>
          <a:prstGeom prst="rect">
            <a:avLst/>
          </a:prstGeom>
        </p:spPr>
        <p:txBody>
          <a:bodyPr anchor="t" rtlCol="false" tIns="0" lIns="0" bIns="0" rIns="0">
            <a:spAutoFit/>
          </a:bodyPr>
          <a:lstStyle/>
          <a:p>
            <a:pPr algn="l">
              <a:lnSpc>
                <a:spcPts val="1254"/>
              </a:lnSpc>
            </a:pPr>
            <a:r>
              <a:rPr lang="en-US" sz="1100">
                <a:solidFill>
                  <a:srgbClr val="FFFFFF"/>
                </a:solidFill>
                <a:latin typeface="Poppins"/>
                <a:ea typeface="Poppins"/>
                <a:cs typeface="Poppins"/>
                <a:sym typeface="Poppins"/>
              </a:rPr>
              <a:t>Operational efficienciesresultin reducedspend,andbetter patient experiences result in more returning patients, </a:t>
            </a:r>
          </a:p>
        </p:txBody>
      </p:sp>
      <p:sp>
        <p:nvSpPr>
          <p:cNvPr name="TextBox 18" id="18"/>
          <p:cNvSpPr txBox="true"/>
          <p:nvPr/>
        </p:nvSpPr>
        <p:spPr>
          <a:xfrm rot="0">
            <a:off x="535876" y="1843383"/>
            <a:ext cx="3797894" cy="184147"/>
          </a:xfrm>
          <a:prstGeom prst="rect">
            <a:avLst/>
          </a:prstGeom>
        </p:spPr>
        <p:txBody>
          <a:bodyPr anchor="t" rtlCol="false" tIns="0" lIns="0" bIns="0" rIns="0">
            <a:spAutoFit/>
          </a:bodyPr>
          <a:lstStyle/>
          <a:p>
            <a:pPr algn="l">
              <a:lnSpc>
                <a:spcPts val="1254"/>
              </a:lnSpc>
            </a:pPr>
            <a:r>
              <a:rPr lang="en-US" sz="1100">
                <a:solidFill>
                  <a:srgbClr val="FFFFFF"/>
                </a:solidFill>
                <a:latin typeface="Poppins"/>
                <a:ea typeface="Poppins"/>
                <a:cs typeface="Poppins"/>
                <a:sym typeface="Poppins"/>
              </a:rPr>
              <a:t>better online reviews, and a more profitable business.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4572000" y="211874"/>
            <a:ext cx="4330798" cy="767401"/>
          </a:xfrm>
          <a:custGeom>
            <a:avLst/>
            <a:gdLst/>
            <a:ahLst/>
            <a:cxnLst/>
            <a:rect r="r" b="b" t="t" l="l"/>
            <a:pathLst>
              <a:path h="767401" w="4330798">
                <a:moveTo>
                  <a:pt x="0" y="0"/>
                </a:moveTo>
                <a:lnTo>
                  <a:pt x="4330798" y="0"/>
                </a:lnTo>
                <a:lnTo>
                  <a:pt x="4330798" y="767401"/>
                </a:lnTo>
                <a:lnTo>
                  <a:pt x="0" y="7674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508497" y="1090698"/>
            <a:ext cx="4698997" cy="3992251"/>
          </a:xfrm>
          <a:custGeom>
            <a:avLst/>
            <a:gdLst/>
            <a:ahLst/>
            <a:cxnLst/>
            <a:rect r="r" b="b" t="t" l="l"/>
            <a:pathLst>
              <a:path h="3992251" w="4698997">
                <a:moveTo>
                  <a:pt x="0" y="0"/>
                </a:moveTo>
                <a:lnTo>
                  <a:pt x="4698997" y="0"/>
                </a:lnTo>
                <a:lnTo>
                  <a:pt x="4698997" y="3992252"/>
                </a:lnTo>
                <a:lnTo>
                  <a:pt x="0" y="39922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4657725" y="1133780"/>
            <a:ext cx="1494939" cy="333375"/>
          </a:xfrm>
          <a:prstGeom prst="rect">
            <a:avLst/>
          </a:prstGeom>
        </p:spPr>
        <p:txBody>
          <a:bodyPr anchor="t" rtlCol="false" tIns="0" lIns="0" bIns="0" rIns="0">
            <a:spAutoFit/>
          </a:bodyPr>
          <a:lstStyle/>
          <a:p>
            <a:pPr algn="l">
              <a:lnSpc>
                <a:spcPts val="2879"/>
              </a:lnSpc>
            </a:pPr>
            <a:r>
              <a:rPr lang="en-US" b="true" sz="1200">
                <a:solidFill>
                  <a:srgbClr val="000000"/>
                </a:solidFill>
                <a:latin typeface="Poppins Bold"/>
                <a:ea typeface="Poppins Bold"/>
                <a:cs typeface="Poppins Bold"/>
                <a:sym typeface="Poppins Bold"/>
              </a:rPr>
              <a:t>The starting point: </a:t>
            </a:r>
          </a:p>
        </p:txBody>
      </p:sp>
      <p:sp>
        <p:nvSpPr>
          <p:cNvPr name="TextBox 7" id="7"/>
          <p:cNvSpPr txBox="true"/>
          <p:nvPr/>
        </p:nvSpPr>
        <p:spPr>
          <a:xfrm rot="0">
            <a:off x="4794275" y="1464450"/>
            <a:ext cx="93888" cy="707412"/>
          </a:xfrm>
          <a:prstGeom prst="rect">
            <a:avLst/>
          </a:prstGeom>
        </p:spPr>
        <p:txBody>
          <a:bodyPr anchor="t" rtlCol="false" tIns="0" lIns="0" bIns="0" rIns="0">
            <a:spAutoFit/>
          </a:bodyPr>
          <a:lstStyle/>
          <a:p>
            <a:pPr algn="just">
              <a:lnSpc>
                <a:spcPts val="2879"/>
              </a:lnSpc>
            </a:pPr>
            <a:r>
              <a:rPr lang="en-US" sz="1200">
                <a:solidFill>
                  <a:srgbClr val="000000"/>
                </a:solidFill>
                <a:latin typeface="Arial"/>
                <a:ea typeface="Arial"/>
                <a:cs typeface="Arial"/>
                <a:sym typeface="Arial"/>
              </a:rPr>
              <a:t>●</a:t>
            </a:r>
          </a:p>
          <a:p>
            <a:pPr algn="just">
              <a:lnSpc>
                <a:spcPts val="2279"/>
              </a:lnSpc>
            </a:pPr>
            <a:r>
              <a:rPr lang="en-US" sz="1200">
                <a:solidFill>
                  <a:srgbClr val="000000"/>
                </a:solidFill>
                <a:latin typeface="Arial"/>
                <a:ea typeface="Arial"/>
                <a:cs typeface="Arial"/>
                <a:sym typeface="Arial"/>
              </a:rPr>
              <a:t>●</a:t>
            </a:r>
          </a:p>
        </p:txBody>
      </p:sp>
      <p:sp>
        <p:nvSpPr>
          <p:cNvPr name="TextBox 8" id="8"/>
          <p:cNvSpPr txBox="true"/>
          <p:nvPr/>
        </p:nvSpPr>
        <p:spPr>
          <a:xfrm rot="0">
            <a:off x="5114925" y="1494358"/>
            <a:ext cx="3386747" cy="1064895"/>
          </a:xfrm>
          <a:prstGeom prst="rect">
            <a:avLst/>
          </a:prstGeom>
        </p:spPr>
        <p:txBody>
          <a:bodyPr anchor="t" rtlCol="false" tIns="0" lIns="0" bIns="0" rIns="0">
            <a:spAutoFit/>
          </a:bodyPr>
          <a:lstStyle/>
          <a:p>
            <a:pPr algn="l">
              <a:lnSpc>
                <a:spcPts val="2879"/>
              </a:lnSpc>
            </a:pPr>
            <a:r>
              <a:rPr lang="en-US" sz="1200">
                <a:solidFill>
                  <a:srgbClr val="000000"/>
                </a:solidFill>
                <a:latin typeface="Poppins"/>
                <a:ea typeface="Poppins"/>
                <a:cs typeface="Poppins"/>
                <a:sym typeface="Poppins"/>
              </a:rPr>
              <a:t>How the company has identified, assessed, </a:t>
            </a:r>
          </a:p>
          <a:p>
            <a:pPr algn="l">
              <a:lnSpc>
                <a:spcPts val="600"/>
              </a:lnSpc>
            </a:pPr>
            <a:r>
              <a:rPr lang="en-US" sz="1200">
                <a:solidFill>
                  <a:srgbClr val="000000"/>
                </a:solidFill>
                <a:latin typeface="Poppins"/>
                <a:ea typeface="Poppins"/>
                <a:cs typeface="Poppins"/>
                <a:sym typeface="Poppins"/>
              </a:rPr>
              <a:t>and defined its risk profile</a:t>
            </a:r>
          </a:p>
          <a:p>
            <a:pPr algn="l">
              <a:lnSpc>
                <a:spcPts val="2279"/>
              </a:lnSpc>
            </a:pPr>
            <a:r>
              <a:rPr lang="en-US" sz="1200">
                <a:solidFill>
                  <a:srgbClr val="000000"/>
                </a:solidFill>
                <a:latin typeface="Poppins"/>
                <a:ea typeface="Poppins"/>
                <a:cs typeface="Poppins"/>
                <a:sym typeface="Poppins"/>
              </a:rPr>
              <a:t>The degree to which the compliance </a:t>
            </a:r>
          </a:p>
          <a:p>
            <a:pPr algn="l">
              <a:lnSpc>
                <a:spcPts val="600"/>
              </a:lnSpc>
            </a:pPr>
            <a:r>
              <a:rPr lang="en-US" sz="1200">
                <a:solidFill>
                  <a:srgbClr val="000000"/>
                </a:solidFill>
                <a:latin typeface="Poppins"/>
                <a:ea typeface="Poppins"/>
                <a:cs typeface="Poppins"/>
                <a:sym typeface="Poppins"/>
              </a:rPr>
              <a:t>program devotes appropriate scrutiny and </a:t>
            </a:r>
          </a:p>
          <a:p>
            <a:pPr algn="l">
              <a:lnSpc>
                <a:spcPts val="2279"/>
              </a:lnSpc>
            </a:pPr>
            <a:r>
              <a:rPr lang="en-US" sz="1200">
                <a:solidFill>
                  <a:srgbClr val="000000"/>
                </a:solidFill>
                <a:latin typeface="Poppins"/>
                <a:ea typeface="Poppins"/>
                <a:cs typeface="Poppins"/>
                <a:sym typeface="Poppins"/>
              </a:rPr>
              <a:t>resources to the spectrum of risks</a:t>
            </a:r>
          </a:p>
        </p:txBody>
      </p:sp>
      <p:sp>
        <p:nvSpPr>
          <p:cNvPr name="TextBox 9" id="9"/>
          <p:cNvSpPr txBox="true"/>
          <p:nvPr/>
        </p:nvSpPr>
        <p:spPr>
          <a:xfrm rot="0">
            <a:off x="4657725" y="2560853"/>
            <a:ext cx="3925681" cy="758752"/>
          </a:xfrm>
          <a:prstGeom prst="rect">
            <a:avLst/>
          </a:prstGeom>
        </p:spPr>
        <p:txBody>
          <a:bodyPr anchor="t" rtlCol="false" tIns="0" lIns="0" bIns="0" rIns="0">
            <a:spAutoFit/>
          </a:bodyPr>
          <a:lstStyle/>
          <a:p>
            <a:pPr algn="l">
              <a:lnSpc>
                <a:spcPts val="2763"/>
              </a:lnSpc>
            </a:pPr>
            <a:r>
              <a:rPr lang="en-US" b="true" sz="1200">
                <a:solidFill>
                  <a:srgbClr val="000000"/>
                </a:solidFill>
                <a:latin typeface="Poppins Bold"/>
                <a:ea typeface="Poppins Bold"/>
                <a:cs typeface="Poppins Bold"/>
                <a:sym typeface="Poppins Bold"/>
              </a:rPr>
              <a:t>Prosecutors should consider if the organization’s </a:t>
            </a:r>
          </a:p>
          <a:p>
            <a:pPr algn="l">
              <a:lnSpc>
                <a:spcPts val="600"/>
              </a:lnSpc>
            </a:pPr>
            <a:r>
              <a:rPr lang="en-US" b="true" sz="1200">
                <a:solidFill>
                  <a:srgbClr val="000000"/>
                </a:solidFill>
                <a:latin typeface="Poppins Bold"/>
                <a:ea typeface="Poppins Bold"/>
                <a:cs typeface="Poppins Bold"/>
                <a:sym typeface="Poppins Bold"/>
              </a:rPr>
              <a:t>compliance plan:</a:t>
            </a:r>
          </a:p>
          <a:p>
            <a:pPr algn="l">
              <a:lnSpc>
                <a:spcPts val="2804"/>
              </a:lnSpc>
            </a:pPr>
            <a:r>
              <a:rPr lang="en-US" sz="1300">
                <a:solidFill>
                  <a:srgbClr val="000000"/>
                </a:solidFill>
                <a:latin typeface="Poppins"/>
                <a:ea typeface="Poppins"/>
                <a:cs typeface="Poppins"/>
                <a:sym typeface="Poppins"/>
              </a:rPr>
              <a:t> </a:t>
            </a:r>
          </a:p>
        </p:txBody>
      </p:sp>
      <p:sp>
        <p:nvSpPr>
          <p:cNvPr name="TextBox 10" id="10"/>
          <p:cNvSpPr txBox="true"/>
          <p:nvPr/>
        </p:nvSpPr>
        <p:spPr>
          <a:xfrm rot="0">
            <a:off x="4794275" y="3374250"/>
            <a:ext cx="93888" cy="132102"/>
          </a:xfrm>
          <a:prstGeom prst="rect">
            <a:avLst/>
          </a:prstGeom>
        </p:spPr>
        <p:txBody>
          <a:bodyPr anchor="t" rtlCol="false" tIns="0" lIns="0" bIns="0" rIns="0">
            <a:spAutoFit/>
          </a:bodyPr>
          <a:lstStyle/>
          <a:p>
            <a:pPr algn="l">
              <a:lnSpc>
                <a:spcPts val="692"/>
              </a:lnSpc>
            </a:pPr>
            <a:r>
              <a:rPr lang="en-US" sz="1200">
                <a:solidFill>
                  <a:srgbClr val="000000"/>
                </a:solidFill>
                <a:latin typeface="Arial"/>
                <a:ea typeface="Arial"/>
                <a:cs typeface="Arial"/>
                <a:sym typeface="Arial"/>
              </a:rPr>
              <a:t>●</a:t>
            </a:r>
          </a:p>
        </p:txBody>
      </p:sp>
      <p:sp>
        <p:nvSpPr>
          <p:cNvPr name="TextBox 11" id="11"/>
          <p:cNvSpPr txBox="true"/>
          <p:nvPr/>
        </p:nvSpPr>
        <p:spPr>
          <a:xfrm rot="0">
            <a:off x="5114925" y="3404159"/>
            <a:ext cx="4017083" cy="1403985"/>
          </a:xfrm>
          <a:prstGeom prst="rect">
            <a:avLst/>
          </a:prstGeom>
        </p:spPr>
        <p:txBody>
          <a:bodyPr anchor="t" rtlCol="false" tIns="0" lIns="0" bIns="0" rIns="0">
            <a:spAutoFit/>
          </a:bodyPr>
          <a:lstStyle/>
          <a:p>
            <a:pPr algn="l">
              <a:lnSpc>
                <a:spcPts val="692"/>
              </a:lnSpc>
            </a:pPr>
            <a:r>
              <a:rPr lang="en-US" sz="1200">
                <a:solidFill>
                  <a:srgbClr val="000000"/>
                </a:solidFill>
                <a:latin typeface="Poppins"/>
                <a:ea typeface="Poppins"/>
                <a:cs typeface="Poppins"/>
                <a:sym typeface="Poppins"/>
              </a:rPr>
              <a:t>Is “designed to detect and prevent the particular </a:t>
            </a:r>
          </a:p>
          <a:p>
            <a:pPr algn="l">
              <a:lnSpc>
                <a:spcPts val="2187"/>
              </a:lnSpc>
            </a:pPr>
            <a:r>
              <a:rPr lang="en-US" sz="1200">
                <a:solidFill>
                  <a:srgbClr val="000000"/>
                </a:solidFill>
                <a:latin typeface="Poppins"/>
                <a:ea typeface="Poppins"/>
                <a:cs typeface="Poppins"/>
                <a:sym typeface="Poppins"/>
              </a:rPr>
              <a:t>types of misconduct most likely to occur in a </a:t>
            </a:r>
          </a:p>
          <a:p>
            <a:pPr algn="l">
              <a:lnSpc>
                <a:spcPts val="692"/>
              </a:lnSpc>
            </a:pPr>
            <a:r>
              <a:rPr lang="en-US" sz="1200">
                <a:solidFill>
                  <a:srgbClr val="000000"/>
                </a:solidFill>
                <a:latin typeface="Poppins"/>
                <a:ea typeface="Poppins"/>
                <a:cs typeface="Poppins"/>
                <a:sym typeface="Poppins"/>
              </a:rPr>
              <a:t>corporation’s line of business” </a:t>
            </a:r>
          </a:p>
          <a:p>
            <a:pPr algn="l">
              <a:lnSpc>
                <a:spcPts val="2187"/>
              </a:lnSpc>
            </a:pPr>
            <a:r>
              <a:rPr lang="en-US" sz="1200">
                <a:solidFill>
                  <a:srgbClr val="000000"/>
                </a:solidFill>
                <a:latin typeface="Poppins"/>
                <a:ea typeface="Poppins"/>
                <a:cs typeface="Poppins"/>
                <a:sym typeface="Poppins"/>
              </a:rPr>
              <a:t>“The effectiveness of the company’s risk </a:t>
            </a:r>
          </a:p>
          <a:p>
            <a:pPr algn="l">
              <a:lnSpc>
                <a:spcPts val="692"/>
              </a:lnSpc>
            </a:pPr>
            <a:r>
              <a:rPr lang="en-US" sz="1200">
                <a:solidFill>
                  <a:srgbClr val="000000"/>
                </a:solidFill>
                <a:latin typeface="Poppins"/>
                <a:ea typeface="Poppins"/>
                <a:cs typeface="Poppins"/>
                <a:sym typeface="Poppins"/>
              </a:rPr>
              <a:t>assessment and the manner in which the </a:t>
            </a:r>
          </a:p>
          <a:p>
            <a:pPr algn="l">
              <a:lnSpc>
                <a:spcPts val="2187"/>
              </a:lnSpc>
            </a:pPr>
            <a:r>
              <a:rPr lang="en-US" sz="1200">
                <a:solidFill>
                  <a:srgbClr val="000000"/>
                </a:solidFill>
                <a:latin typeface="Poppins"/>
                <a:ea typeface="Poppins"/>
                <a:cs typeface="Poppins"/>
                <a:sym typeface="Poppins"/>
              </a:rPr>
              <a:t>company’s compliance program has been tailored </a:t>
            </a:r>
          </a:p>
          <a:p>
            <a:pPr algn="l">
              <a:lnSpc>
                <a:spcPts val="692"/>
              </a:lnSpc>
            </a:pPr>
            <a:r>
              <a:rPr lang="en-US" sz="1200">
                <a:solidFill>
                  <a:srgbClr val="000000"/>
                </a:solidFill>
                <a:latin typeface="Poppins"/>
                <a:ea typeface="Poppins"/>
                <a:cs typeface="Poppins"/>
                <a:sym typeface="Poppins"/>
              </a:rPr>
              <a:t>based on that risk assessment”</a:t>
            </a:r>
          </a:p>
          <a:p>
            <a:pPr algn="l">
              <a:lnSpc>
                <a:spcPts val="2187"/>
              </a:lnSpc>
            </a:pPr>
            <a:r>
              <a:rPr lang="en-US" sz="1200">
                <a:solidFill>
                  <a:srgbClr val="000000"/>
                </a:solidFill>
                <a:latin typeface="Poppins"/>
                <a:ea typeface="Poppins"/>
                <a:cs typeface="Poppins"/>
                <a:sym typeface="Poppins"/>
              </a:rPr>
              <a:t>Whether its criteria is “periodically updated”</a:t>
            </a:r>
          </a:p>
        </p:txBody>
      </p:sp>
      <p:sp>
        <p:nvSpPr>
          <p:cNvPr name="TextBox 12" id="12"/>
          <p:cNvSpPr txBox="true"/>
          <p:nvPr/>
        </p:nvSpPr>
        <p:spPr>
          <a:xfrm rot="0">
            <a:off x="4794275" y="3780015"/>
            <a:ext cx="93888" cy="274977"/>
          </a:xfrm>
          <a:prstGeom prst="rect">
            <a:avLst/>
          </a:prstGeom>
        </p:spPr>
        <p:txBody>
          <a:bodyPr anchor="t" rtlCol="false" tIns="0" lIns="0" bIns="0" rIns="0">
            <a:spAutoFit/>
          </a:bodyPr>
          <a:lstStyle/>
          <a:p>
            <a:pPr algn="l">
              <a:lnSpc>
                <a:spcPts val="2187"/>
              </a:lnSpc>
            </a:pPr>
            <a:r>
              <a:rPr lang="en-US" sz="1200">
                <a:solidFill>
                  <a:srgbClr val="000000"/>
                </a:solidFill>
                <a:latin typeface="Arial"/>
                <a:ea typeface="Arial"/>
                <a:cs typeface="Arial"/>
                <a:sym typeface="Arial"/>
              </a:rPr>
              <a:t>●</a:t>
            </a:r>
          </a:p>
        </p:txBody>
      </p:sp>
      <p:sp>
        <p:nvSpPr>
          <p:cNvPr name="TextBox 13" id="13"/>
          <p:cNvSpPr txBox="true"/>
          <p:nvPr/>
        </p:nvSpPr>
        <p:spPr>
          <a:xfrm rot="0">
            <a:off x="4794275" y="4511535"/>
            <a:ext cx="93888" cy="274977"/>
          </a:xfrm>
          <a:prstGeom prst="rect">
            <a:avLst/>
          </a:prstGeom>
        </p:spPr>
        <p:txBody>
          <a:bodyPr anchor="t" rtlCol="false" tIns="0" lIns="0" bIns="0" rIns="0">
            <a:spAutoFit/>
          </a:bodyPr>
          <a:lstStyle/>
          <a:p>
            <a:pPr algn="l">
              <a:lnSpc>
                <a:spcPts val="2187"/>
              </a:lnSpc>
            </a:pPr>
            <a:r>
              <a:rPr lang="en-US" sz="1200">
                <a:solidFill>
                  <a:srgbClr val="000000"/>
                </a:solidFill>
                <a:latin typeface="Arial"/>
                <a:ea typeface="Arial"/>
                <a:cs typeface="Arial"/>
                <a:sym typeface="Arial"/>
              </a:rPr>
              <a:t>●</a:t>
            </a:r>
          </a:p>
        </p:txBody>
      </p:sp>
      <p:sp>
        <p:nvSpPr>
          <p:cNvPr name="TextBox 14" id="14"/>
          <p:cNvSpPr txBox="true"/>
          <p:nvPr/>
        </p:nvSpPr>
        <p:spPr>
          <a:xfrm rot="0">
            <a:off x="4657725" y="351663"/>
            <a:ext cx="3352781" cy="868680"/>
          </a:xfrm>
          <a:prstGeom prst="rect">
            <a:avLst/>
          </a:prstGeom>
        </p:spPr>
        <p:txBody>
          <a:bodyPr anchor="t" rtlCol="false" tIns="0" lIns="0" bIns="0" rIns="0">
            <a:spAutoFit/>
          </a:bodyPr>
          <a:lstStyle/>
          <a:p>
            <a:pPr algn="l">
              <a:lnSpc>
                <a:spcPts val="3240"/>
              </a:lnSpc>
            </a:pPr>
            <a:r>
              <a:rPr lang="en-US" b="true" sz="2700">
                <a:solidFill>
                  <a:srgbClr val="000000"/>
                </a:solidFill>
                <a:latin typeface="Poppins Bold"/>
                <a:ea typeface="Poppins Bold"/>
                <a:cs typeface="Poppins Bold"/>
                <a:sym typeface="Poppins Bold"/>
              </a:rPr>
              <a:t>DOJ on </a:t>
            </a:r>
            <a:r>
              <a:rPr lang="en-US" b="true" sz="2700">
                <a:solidFill>
                  <a:srgbClr val="054F9C"/>
                </a:solidFill>
                <a:latin typeface="Poppins Bold"/>
                <a:ea typeface="Poppins Bold"/>
                <a:cs typeface="Poppins Bold"/>
                <a:sym typeface="Poppins Bold"/>
              </a:rPr>
              <a:t>Evaluating</a:t>
            </a:r>
            <a:r>
              <a:rPr lang="en-US" b="true" sz="2700">
                <a:solidFill>
                  <a:srgbClr val="000000"/>
                </a:solidFill>
                <a:latin typeface="Poppins Bold"/>
                <a:ea typeface="Poppins Bold"/>
                <a:cs typeface="Poppins Bold"/>
                <a:sym typeface="Poppins Bold"/>
              </a:rPr>
              <a:t> Compliance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1098299" y="1823999"/>
            <a:ext cx="6947402" cy="1495501"/>
          </a:xfrm>
          <a:custGeom>
            <a:avLst/>
            <a:gdLst/>
            <a:ahLst/>
            <a:cxnLst/>
            <a:rect r="r" b="b" t="t" l="l"/>
            <a:pathLst>
              <a:path h="1495501" w="6947402">
                <a:moveTo>
                  <a:pt x="0" y="0"/>
                </a:moveTo>
                <a:lnTo>
                  <a:pt x="6947402" y="0"/>
                </a:lnTo>
                <a:lnTo>
                  <a:pt x="6947402" y="1495502"/>
                </a:lnTo>
                <a:lnTo>
                  <a:pt x="0" y="14955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406633" y="1913792"/>
            <a:ext cx="6519748" cy="1075687"/>
          </a:xfrm>
          <a:prstGeom prst="rect">
            <a:avLst/>
          </a:prstGeom>
        </p:spPr>
        <p:txBody>
          <a:bodyPr anchor="t" rtlCol="false" tIns="0" lIns="0" bIns="0" rIns="0">
            <a:spAutoFit/>
          </a:bodyPr>
          <a:lstStyle/>
          <a:p>
            <a:pPr algn="ctr">
              <a:lnSpc>
                <a:spcPts val="2760"/>
              </a:lnSpc>
            </a:pPr>
            <a:r>
              <a:rPr lang="en-US" b="true" sz="2000" i="true">
                <a:solidFill>
                  <a:srgbClr val="FFFFFF"/>
                </a:solidFill>
                <a:latin typeface="Poppins Bold Italics"/>
                <a:ea typeface="Poppins Bold Italics"/>
                <a:cs typeface="Poppins Bold Italics"/>
                <a:sym typeface="Poppins Bold Italics"/>
              </a:rPr>
              <a:t>“Prosecutors are instructed to probe specifically whether a compliance program is a 'paper program' or one 'implemented, reviewed, and </a:t>
            </a:r>
          </a:p>
        </p:txBody>
      </p:sp>
      <p:sp>
        <p:nvSpPr>
          <p:cNvPr name="TextBox 6" id="6"/>
          <p:cNvSpPr txBox="true"/>
          <p:nvPr/>
        </p:nvSpPr>
        <p:spPr>
          <a:xfrm rot="0">
            <a:off x="1397232" y="2965352"/>
            <a:ext cx="6479076" cy="374647"/>
          </a:xfrm>
          <a:prstGeom prst="rect">
            <a:avLst/>
          </a:prstGeom>
        </p:spPr>
        <p:txBody>
          <a:bodyPr anchor="t" rtlCol="false" tIns="0" lIns="0" bIns="0" rIns="0">
            <a:spAutoFit/>
          </a:bodyPr>
          <a:lstStyle/>
          <a:p>
            <a:pPr algn="l">
              <a:lnSpc>
                <a:spcPts val="2760"/>
              </a:lnSpc>
            </a:pPr>
            <a:r>
              <a:rPr lang="en-US" b="true" sz="2000" i="true">
                <a:solidFill>
                  <a:srgbClr val="FFFFFF"/>
                </a:solidFill>
                <a:latin typeface="Poppins Bold Italics"/>
                <a:ea typeface="Poppins Bold Italics"/>
                <a:cs typeface="Poppins Bold Italics"/>
                <a:sym typeface="Poppins Bold Italics"/>
              </a:rPr>
              <a:t>revised, as appropriate, in an effective manner.”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4321778" y="521703"/>
            <a:ext cx="4720504" cy="767401"/>
          </a:xfrm>
          <a:custGeom>
            <a:avLst/>
            <a:gdLst/>
            <a:ahLst/>
            <a:cxnLst/>
            <a:rect r="r" b="b" t="t" l="l"/>
            <a:pathLst>
              <a:path h="767401" w="4720504">
                <a:moveTo>
                  <a:pt x="0" y="0"/>
                </a:moveTo>
                <a:lnTo>
                  <a:pt x="4720505" y="0"/>
                </a:lnTo>
                <a:lnTo>
                  <a:pt x="4720505" y="767401"/>
                </a:lnTo>
                <a:lnTo>
                  <a:pt x="0" y="7674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321778" y="1704775"/>
            <a:ext cx="4494000" cy="1087498"/>
          </a:xfrm>
          <a:custGeom>
            <a:avLst/>
            <a:gdLst/>
            <a:ahLst/>
            <a:cxnLst/>
            <a:rect r="r" b="b" t="t" l="l"/>
            <a:pathLst>
              <a:path h="1087498" w="4494000">
                <a:moveTo>
                  <a:pt x="0" y="0"/>
                </a:moveTo>
                <a:lnTo>
                  <a:pt x="4494000" y="0"/>
                </a:lnTo>
                <a:lnTo>
                  <a:pt x="4494000" y="1087498"/>
                </a:lnTo>
                <a:lnTo>
                  <a:pt x="0" y="108749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4407503" y="708774"/>
            <a:ext cx="4446975" cy="466725"/>
          </a:xfrm>
          <a:prstGeom prst="rect">
            <a:avLst/>
          </a:prstGeom>
        </p:spPr>
        <p:txBody>
          <a:bodyPr anchor="t" rtlCol="false" tIns="0" lIns="0" bIns="0" rIns="0">
            <a:spAutoFit/>
          </a:bodyPr>
          <a:lstStyle/>
          <a:p>
            <a:pPr algn="l">
              <a:lnSpc>
                <a:spcPts val="3270"/>
              </a:lnSpc>
            </a:pPr>
            <a:r>
              <a:rPr lang="en-US" b="true" sz="3000">
                <a:solidFill>
                  <a:srgbClr val="000000"/>
                </a:solidFill>
                <a:latin typeface="Poppins Bold"/>
                <a:ea typeface="Poppins Bold"/>
                <a:cs typeface="Poppins Bold"/>
                <a:sym typeface="Poppins Bold"/>
              </a:rPr>
              <a:t>Department of </a:t>
            </a:r>
            <a:r>
              <a:rPr lang="en-US" b="true" sz="3000">
                <a:solidFill>
                  <a:srgbClr val="054F9C"/>
                </a:solidFill>
                <a:latin typeface="Poppins Bold"/>
                <a:ea typeface="Poppins Bold"/>
                <a:cs typeface="Poppins Bold"/>
                <a:sym typeface="Poppins Bold"/>
              </a:rPr>
              <a:t>Justice</a:t>
            </a:r>
          </a:p>
        </p:txBody>
      </p:sp>
      <p:sp>
        <p:nvSpPr>
          <p:cNvPr name="TextBox 7" id="7"/>
          <p:cNvSpPr txBox="true"/>
          <p:nvPr/>
        </p:nvSpPr>
        <p:spPr>
          <a:xfrm rot="0">
            <a:off x="5040087" y="1021404"/>
            <a:ext cx="46682" cy="365122"/>
          </a:xfrm>
          <a:prstGeom prst="rect">
            <a:avLst/>
          </a:prstGeom>
        </p:spPr>
        <p:txBody>
          <a:bodyPr anchor="t" rtlCol="false" tIns="0" lIns="0" bIns="0" rIns="0">
            <a:spAutoFit/>
          </a:bodyPr>
          <a:lstStyle/>
          <a:p>
            <a:pPr algn="l">
              <a:lnSpc>
                <a:spcPts val="2733"/>
              </a:lnSpc>
            </a:pPr>
            <a:r>
              <a:rPr lang="en-US" b="true" sz="1700">
                <a:solidFill>
                  <a:srgbClr val="000000"/>
                </a:solidFill>
                <a:latin typeface="Poppins Bold"/>
                <a:ea typeface="Poppins Bold"/>
                <a:cs typeface="Poppins Bold"/>
                <a:sym typeface="Poppins Bold"/>
              </a:rPr>
              <a:t> </a:t>
            </a:r>
          </a:p>
        </p:txBody>
      </p:sp>
      <p:sp>
        <p:nvSpPr>
          <p:cNvPr name="TextBox 8" id="8"/>
          <p:cNvSpPr txBox="true"/>
          <p:nvPr/>
        </p:nvSpPr>
        <p:spPr>
          <a:xfrm rot="0">
            <a:off x="4407503" y="1088079"/>
            <a:ext cx="3401263" cy="298447"/>
          </a:xfrm>
          <a:prstGeom prst="rect">
            <a:avLst/>
          </a:prstGeom>
        </p:spPr>
        <p:txBody>
          <a:bodyPr anchor="t" rtlCol="false" tIns="0" lIns="0" bIns="0" rIns="0">
            <a:spAutoFit/>
          </a:bodyPr>
          <a:lstStyle/>
          <a:p>
            <a:pPr algn="l">
              <a:lnSpc>
                <a:spcPts val="2039"/>
              </a:lnSpc>
            </a:pPr>
            <a:r>
              <a:rPr lang="en-US" b="true" sz="1700">
                <a:solidFill>
                  <a:srgbClr val="000000"/>
                </a:solidFill>
                <a:latin typeface="Poppins Bold"/>
                <a:ea typeface="Poppins Bold"/>
                <a:cs typeface="Poppins Bold"/>
                <a:sym typeface="Poppins Bold"/>
              </a:rPr>
              <a:t>YatesMemoHoldsIndividuals</a:t>
            </a:r>
          </a:p>
        </p:txBody>
      </p:sp>
      <p:sp>
        <p:nvSpPr>
          <p:cNvPr name="TextBox 9" id="9"/>
          <p:cNvSpPr txBox="true"/>
          <p:nvPr/>
        </p:nvSpPr>
        <p:spPr>
          <a:xfrm rot="0">
            <a:off x="4407503" y="1347159"/>
            <a:ext cx="4447213" cy="3046495"/>
          </a:xfrm>
          <a:prstGeom prst="rect">
            <a:avLst/>
          </a:prstGeom>
        </p:spPr>
        <p:txBody>
          <a:bodyPr anchor="t" rtlCol="false" tIns="0" lIns="0" bIns="0" rIns="0">
            <a:spAutoFit/>
          </a:bodyPr>
          <a:lstStyle/>
          <a:p>
            <a:pPr algn="l">
              <a:lnSpc>
                <a:spcPts val="2039"/>
              </a:lnSpc>
            </a:pPr>
            <a:r>
              <a:rPr lang="en-US" b="true" sz="1700">
                <a:solidFill>
                  <a:srgbClr val="000000"/>
                </a:solidFill>
                <a:latin typeface="Poppins Bold"/>
                <a:ea typeface="Poppins Bold"/>
                <a:cs typeface="Poppins Bold"/>
                <a:sym typeface="Poppins Bold"/>
              </a:rPr>
              <a:t>Accountable</a:t>
            </a:r>
          </a:p>
          <a:p>
            <a:pPr algn="l">
              <a:lnSpc>
                <a:spcPts val="1679"/>
              </a:lnSpc>
            </a:pPr>
            <a:r>
              <a:rPr lang="en-US" sz="1399">
                <a:solidFill>
                  <a:srgbClr val="000000"/>
                </a:solidFill>
                <a:latin typeface="Poppins"/>
                <a:ea typeface="Poppins"/>
                <a:cs typeface="Poppins"/>
                <a:sym typeface="Poppins"/>
              </a:rPr>
              <a:t>In order for a company to receive any consideration for cooperation under the Principles of Federal Prosecution of Business Organizations, the company must completely disclose to the Department all relevant facts about individual misconduct. Consistent with this requirement, DOJ policy requires that a company “identify all individuals involved in or responsible for the misconduct” as a prerequisite to receiving any cooperation credit.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4"/>
            <a:stretch>
              <a:fillRect l="0" t="0" r="0" b="0"/>
            </a:stretch>
          </a:blipFill>
        </p:spPr>
      </p:sp>
      <p:sp>
        <p:nvSpPr>
          <p:cNvPr name="Freeform 4" id="4"/>
          <p:cNvSpPr/>
          <p:nvPr/>
        </p:nvSpPr>
        <p:spPr>
          <a:xfrm flipH="false" flipV="false" rot="0">
            <a:off x="321278" y="346929"/>
            <a:ext cx="8886225" cy="4763805"/>
          </a:xfrm>
          <a:custGeom>
            <a:avLst/>
            <a:gdLst/>
            <a:ahLst/>
            <a:cxnLst/>
            <a:rect r="r" b="b" t="t" l="l"/>
            <a:pathLst>
              <a:path h="4763805" w="8886225">
                <a:moveTo>
                  <a:pt x="0" y="0"/>
                </a:moveTo>
                <a:lnTo>
                  <a:pt x="8886225" y="0"/>
                </a:lnTo>
                <a:lnTo>
                  <a:pt x="8886225" y="4763805"/>
                </a:lnTo>
                <a:lnTo>
                  <a:pt x="0" y="47638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a:grpSpLocks noChangeAspect="true"/>
          </p:cNvGrpSpPr>
          <p:nvPr/>
        </p:nvGrpSpPr>
        <p:grpSpPr>
          <a:xfrm rot="923040">
            <a:off x="6417478" y="2177786"/>
            <a:ext cx="2574122" cy="2574122"/>
            <a:chOff x="0" y="0"/>
            <a:chExt cx="3432162" cy="3432162"/>
          </a:xfrm>
        </p:grpSpPr>
        <p:sp>
          <p:nvSpPr>
            <p:cNvPr name="Freeform 6" id="6"/>
            <p:cNvSpPr/>
            <p:nvPr/>
          </p:nvSpPr>
          <p:spPr>
            <a:xfrm flipH="false" flipV="false" rot="0">
              <a:off x="0" y="0"/>
              <a:ext cx="3432175" cy="3432175"/>
            </a:xfrm>
            <a:custGeom>
              <a:avLst/>
              <a:gdLst/>
              <a:ahLst/>
              <a:cxnLst/>
              <a:rect r="r" b="b" t="t" l="l"/>
              <a:pathLst>
                <a:path h="3432175" w="3432175">
                  <a:moveTo>
                    <a:pt x="0" y="0"/>
                  </a:moveTo>
                  <a:lnTo>
                    <a:pt x="0" y="3432175"/>
                  </a:lnTo>
                  <a:lnTo>
                    <a:pt x="3432175" y="3432175"/>
                  </a:lnTo>
                  <a:lnTo>
                    <a:pt x="3432175" y="2415921"/>
                  </a:lnTo>
                  <a:lnTo>
                    <a:pt x="3432175" y="718312"/>
                  </a:lnTo>
                  <a:lnTo>
                    <a:pt x="3234563" y="0"/>
                  </a:lnTo>
                  <a:lnTo>
                    <a:pt x="0" y="0"/>
                  </a:lnTo>
                  <a:close/>
                </a:path>
              </a:pathLst>
            </a:custGeom>
            <a:blipFill>
              <a:blip r:embed="rId7"/>
              <a:stretch>
                <a:fillRect l="0" t="0" r="0" b="0"/>
              </a:stretch>
            </a:blipFill>
          </p:spPr>
        </p:sp>
      </p:grpSp>
      <p:sp>
        <p:nvSpPr>
          <p:cNvPr name="TextBox 7" id="7"/>
          <p:cNvSpPr txBox="true"/>
          <p:nvPr/>
        </p:nvSpPr>
        <p:spPr>
          <a:xfrm rot="0">
            <a:off x="470497" y="1741932"/>
            <a:ext cx="5825928" cy="1170727"/>
          </a:xfrm>
          <a:prstGeom prst="rect">
            <a:avLst/>
          </a:prstGeom>
        </p:spPr>
        <p:txBody>
          <a:bodyPr anchor="t" rtlCol="false" tIns="0" lIns="0" bIns="0" rIns="0">
            <a:spAutoFit/>
          </a:bodyPr>
          <a:lstStyle/>
          <a:p>
            <a:pPr algn="l">
              <a:lnSpc>
                <a:spcPts val="2150"/>
              </a:lnSpc>
            </a:pPr>
            <a:r>
              <a:rPr lang="en-US" sz="1200">
                <a:solidFill>
                  <a:srgbClr val="FFFFFF"/>
                </a:solidFill>
                <a:latin typeface="Poppins"/>
                <a:ea typeface="Poppins"/>
                <a:cs typeface="Poppins"/>
                <a:sym typeface="Poppins"/>
              </a:rPr>
              <a:t>A noncompliant organization may be required to enter into a CIA </a:t>
            </a:r>
            <a:r>
              <a:rPr lang="en-US" sz="1200" i="true">
                <a:solidFill>
                  <a:srgbClr val="FFFFFF"/>
                </a:solidFill>
                <a:latin typeface="Poppins Italics"/>
                <a:ea typeface="Poppins Italics"/>
                <a:cs typeface="Poppins Italics"/>
                <a:sym typeface="Poppins Italics"/>
              </a:rPr>
              <a:t>“…the Board shall retain an individual or entity with expertise in </a:t>
            </a:r>
          </a:p>
          <a:p>
            <a:pPr algn="l">
              <a:lnSpc>
                <a:spcPts val="1161"/>
              </a:lnSpc>
            </a:pPr>
            <a:r>
              <a:rPr lang="en-US" sz="1200" i="true">
                <a:solidFill>
                  <a:srgbClr val="FFFFFF"/>
                </a:solidFill>
                <a:latin typeface="Poppins Italics"/>
                <a:ea typeface="Poppins Italics"/>
                <a:cs typeface="Poppins Italics"/>
                <a:sym typeface="Poppins Italics"/>
              </a:rPr>
              <a:t>compliance with Federal health care program requirements (Compliance </a:t>
            </a:r>
          </a:p>
          <a:p>
            <a:pPr algn="l">
              <a:lnSpc>
                <a:spcPts val="2150"/>
              </a:lnSpc>
            </a:pPr>
            <a:r>
              <a:rPr lang="en-US" sz="1200" i="true">
                <a:solidFill>
                  <a:srgbClr val="FFFFFF"/>
                </a:solidFill>
                <a:latin typeface="Poppins Italics"/>
                <a:ea typeface="Poppins Italics"/>
                <a:cs typeface="Poppins Italics"/>
                <a:sym typeface="Poppins Italics"/>
              </a:rPr>
              <a:t>Expert) to perform a review of the effectiveness of NAHC’s Compliance </a:t>
            </a:r>
          </a:p>
          <a:p>
            <a:pPr algn="l">
              <a:lnSpc>
                <a:spcPts val="1161"/>
              </a:lnSpc>
            </a:pPr>
            <a:r>
              <a:rPr lang="en-US" sz="1200" i="true">
                <a:solidFill>
                  <a:srgbClr val="FFFFFF"/>
                </a:solidFill>
                <a:latin typeface="Poppins Italics"/>
                <a:ea typeface="Poppins Italics"/>
                <a:cs typeface="Poppins Italics"/>
                <a:sym typeface="Poppins Italics"/>
              </a:rPr>
              <a:t>Program.”</a:t>
            </a:r>
          </a:p>
        </p:txBody>
      </p:sp>
      <p:sp>
        <p:nvSpPr>
          <p:cNvPr name="TextBox 8" id="8"/>
          <p:cNvSpPr txBox="true"/>
          <p:nvPr/>
        </p:nvSpPr>
        <p:spPr>
          <a:xfrm rot="0">
            <a:off x="470497" y="3618147"/>
            <a:ext cx="5883554" cy="931545"/>
          </a:xfrm>
          <a:prstGeom prst="rect">
            <a:avLst/>
          </a:prstGeom>
        </p:spPr>
        <p:txBody>
          <a:bodyPr anchor="t" rtlCol="false" tIns="0" lIns="0" bIns="0" rIns="0">
            <a:spAutoFit/>
          </a:bodyPr>
          <a:lstStyle/>
          <a:p>
            <a:pPr algn="l">
              <a:lnSpc>
                <a:spcPts val="1439"/>
              </a:lnSpc>
            </a:pPr>
            <a:r>
              <a:rPr lang="en-US" sz="1200">
                <a:solidFill>
                  <a:srgbClr val="FFFFFF"/>
                </a:solidFill>
                <a:latin typeface="Poppins"/>
                <a:ea typeface="Poppins"/>
                <a:cs typeface="Poppins"/>
                <a:sym typeface="Poppins"/>
              </a:rPr>
              <a:t>Private equity-backed healthcare has been on the radar of several government enforcement agencies for nearly 15 years. The U.S. Department of Health and Human Services Office of the Inspector General (OIG) documented their awareness of the increase private equity investment in the healthcare industry in SNIF work plans as early as 2009. </a:t>
            </a:r>
          </a:p>
        </p:txBody>
      </p:sp>
      <p:sp>
        <p:nvSpPr>
          <p:cNvPr name="TextBox 9" id="9"/>
          <p:cNvSpPr txBox="true"/>
          <p:nvPr/>
        </p:nvSpPr>
        <p:spPr>
          <a:xfrm rot="0">
            <a:off x="470497" y="927583"/>
            <a:ext cx="7770371" cy="842648"/>
          </a:xfrm>
          <a:prstGeom prst="rect">
            <a:avLst/>
          </a:prstGeom>
        </p:spPr>
        <p:txBody>
          <a:bodyPr anchor="t" rtlCol="false" tIns="0" lIns="0" bIns="0" rIns="0">
            <a:spAutoFit/>
          </a:bodyPr>
          <a:lstStyle/>
          <a:p>
            <a:pPr algn="l">
              <a:lnSpc>
                <a:spcPts val="1152"/>
              </a:lnSpc>
            </a:pPr>
            <a:r>
              <a:rPr lang="en-US" sz="1200">
                <a:solidFill>
                  <a:srgbClr val="FFFFFF"/>
                </a:solidFill>
                <a:latin typeface="Poppins"/>
                <a:ea typeface="Poppins"/>
                <a:cs typeface="Poppins"/>
                <a:sym typeface="Poppins"/>
              </a:rPr>
              <a:t>Boards of Directors are also coming under scrutiny and courts are showing a trend in holding board members responsible if they "should have known" about non-compliant behavior.</a:t>
            </a:r>
          </a:p>
          <a:p>
            <a:pPr algn="l">
              <a:lnSpc>
                <a:spcPts val="2800"/>
              </a:lnSpc>
            </a:pPr>
            <a:r>
              <a:rPr lang="en-US" b="true" sz="2000">
                <a:solidFill>
                  <a:srgbClr val="FFFFFF"/>
                </a:solidFill>
                <a:latin typeface="Poppins Bold"/>
                <a:ea typeface="Poppins Bold"/>
                <a:cs typeface="Poppins Bold"/>
                <a:sym typeface="Poppins Bold"/>
              </a:rPr>
              <a:t>5-Year Corporate Integrity Agreement (CIA)</a:t>
            </a:r>
          </a:p>
        </p:txBody>
      </p:sp>
      <p:sp>
        <p:nvSpPr>
          <p:cNvPr name="TextBox 10" id="10"/>
          <p:cNvSpPr txBox="true"/>
          <p:nvPr/>
        </p:nvSpPr>
        <p:spPr>
          <a:xfrm rot="0">
            <a:off x="470497" y="490690"/>
            <a:ext cx="3904850" cy="384172"/>
          </a:xfrm>
          <a:prstGeom prst="rect">
            <a:avLst/>
          </a:prstGeom>
        </p:spPr>
        <p:txBody>
          <a:bodyPr anchor="t" rtlCol="false" tIns="0" lIns="0" bIns="0" rIns="0">
            <a:spAutoFit/>
          </a:bodyPr>
          <a:lstStyle/>
          <a:p>
            <a:pPr algn="l">
              <a:lnSpc>
                <a:spcPts val="2800"/>
              </a:lnSpc>
            </a:pPr>
            <a:r>
              <a:rPr lang="en-US" b="true" sz="2000">
                <a:solidFill>
                  <a:srgbClr val="FFFFFF"/>
                </a:solidFill>
                <a:latin typeface="Poppins Bold"/>
                <a:ea typeface="Poppins Bold"/>
                <a:cs typeface="Poppins Bold"/>
                <a:sym typeface="Poppins Bold"/>
              </a:rPr>
              <a:t>What’s it Mean for the Board?</a:t>
            </a:r>
          </a:p>
        </p:txBody>
      </p:sp>
      <p:sp>
        <p:nvSpPr>
          <p:cNvPr name="TextBox 11" id="11"/>
          <p:cNvSpPr txBox="true"/>
          <p:nvPr/>
        </p:nvSpPr>
        <p:spPr>
          <a:xfrm rot="0">
            <a:off x="470497" y="3153118"/>
            <a:ext cx="4785989" cy="384172"/>
          </a:xfrm>
          <a:prstGeom prst="rect">
            <a:avLst/>
          </a:prstGeom>
        </p:spPr>
        <p:txBody>
          <a:bodyPr anchor="t" rtlCol="false" tIns="0" lIns="0" bIns="0" rIns="0">
            <a:spAutoFit/>
          </a:bodyPr>
          <a:lstStyle/>
          <a:p>
            <a:pPr algn="l">
              <a:lnSpc>
                <a:spcPts val="2800"/>
              </a:lnSpc>
            </a:pPr>
            <a:r>
              <a:rPr lang="en-US" b="true" sz="2000">
                <a:solidFill>
                  <a:srgbClr val="FFFFFF"/>
                </a:solidFill>
                <a:latin typeface="Poppins Bold"/>
                <a:ea typeface="Poppins Bold"/>
                <a:cs typeface="Poppins Bold"/>
                <a:sym typeface="Poppins Bold"/>
              </a:rPr>
              <a:t>Obligations for Healthcare Directors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DAGre4xerRA</dc:identifier>
  <dcterms:modified xsi:type="dcterms:W3CDTF">2011-08-01T06:04:30Z</dcterms:modified>
  <cp:revision>1</cp:revision>
  <dc:title>2025 Making The Case for Compliance</dc:title>
</cp:coreProperties>
</file>